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44" r:id="rId2"/>
  </p:sldMasterIdLst>
  <p:notesMasterIdLst>
    <p:notesMasterId r:id="rId24"/>
  </p:notesMasterIdLst>
  <p:sldIdLst>
    <p:sldId id="256" r:id="rId3"/>
    <p:sldId id="263" r:id="rId4"/>
    <p:sldId id="299" r:id="rId5"/>
    <p:sldId id="301" r:id="rId6"/>
    <p:sldId id="368" r:id="rId7"/>
    <p:sldId id="371" r:id="rId8"/>
    <p:sldId id="394" r:id="rId9"/>
    <p:sldId id="395" r:id="rId10"/>
    <p:sldId id="373" r:id="rId11"/>
    <p:sldId id="372" r:id="rId12"/>
    <p:sldId id="374" r:id="rId13"/>
    <p:sldId id="375" r:id="rId14"/>
    <p:sldId id="367" r:id="rId15"/>
    <p:sldId id="386" r:id="rId16"/>
    <p:sldId id="364" r:id="rId17"/>
    <p:sldId id="365" r:id="rId18"/>
    <p:sldId id="370" r:id="rId19"/>
    <p:sldId id="378" r:id="rId20"/>
    <p:sldId id="377" r:id="rId21"/>
    <p:sldId id="380" r:id="rId22"/>
    <p:sldId id="387" r:id="rId23"/>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9"/>
    <p:restoredTop sz="94614"/>
  </p:normalViewPr>
  <p:slideViewPr>
    <p:cSldViewPr snapToGrid="0">
      <p:cViewPr varScale="1">
        <p:scale>
          <a:sx n="90" d="100"/>
          <a:sy n="90" d="100"/>
        </p:scale>
        <p:origin x="536" y="184"/>
      </p:cViewPr>
      <p:guideLst>
        <p:guide orient="horz" pos="2160"/>
        <p:guide pos="2880"/>
      </p:guideLst>
    </p:cSldViewPr>
  </p:slideViewPr>
  <p:notesTextViewPr>
    <p:cViewPr>
      <p:scale>
        <a:sx n="100" d="100"/>
        <a:sy n="100" d="100"/>
      </p:scale>
      <p:origin x="0" y="0"/>
    </p:cViewPr>
  </p:notesTextViewPr>
  <p:sorterViewPr>
    <p:cViewPr>
      <p:scale>
        <a:sx n="73" d="100"/>
        <a:sy n="73" d="100"/>
      </p:scale>
      <p:origin x="0" y="0"/>
    </p:cViewPr>
  </p:sorterViewPr>
  <p:notesViewPr>
    <p:cSldViewPr snapToGrid="0">
      <p:cViewPr varScale="1">
        <p:scale>
          <a:sx n="67" d="100"/>
          <a:sy n="67" d="100"/>
        </p:scale>
        <p:origin x="3632"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483911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dirty="0"/>
          </a:p>
        </p:txBody>
      </p:sp>
    </p:spTree>
    <p:extLst>
      <p:ext uri="{BB962C8B-B14F-4D97-AF65-F5344CB8AC3E}">
        <p14:creationId xmlns:p14="http://schemas.microsoft.com/office/powerpoint/2010/main" val="1488893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dirty="0"/>
          </a:p>
        </p:txBody>
      </p:sp>
    </p:spTree>
    <p:extLst>
      <p:ext uri="{BB962C8B-B14F-4D97-AF65-F5344CB8AC3E}">
        <p14:creationId xmlns:p14="http://schemas.microsoft.com/office/powerpoint/2010/main" val="2658767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17</a:t>
            </a:fld>
            <a:endParaRPr lang="en-US" dirty="0"/>
          </a:p>
        </p:txBody>
      </p:sp>
    </p:spTree>
    <p:extLst>
      <p:ext uri="{BB962C8B-B14F-4D97-AF65-F5344CB8AC3E}">
        <p14:creationId xmlns:p14="http://schemas.microsoft.com/office/powerpoint/2010/main" val="3286229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0"/>
            <a:ext cx="4919663" cy="3689350"/>
          </a:xfrm>
        </p:spPr>
      </p:sp>
      <p:sp>
        <p:nvSpPr>
          <p:cNvPr id="3" name="Notes Placeholder 2"/>
          <p:cNvSpPr>
            <a:spLocks noGrp="1"/>
          </p:cNvSpPr>
          <p:nvPr>
            <p:ph type="body" idx="1"/>
          </p:nvPr>
        </p:nvSpPr>
        <p:spPr>
          <a:xfrm>
            <a:off x="501650" y="3689350"/>
            <a:ext cx="6477000" cy="5803900"/>
          </a:xfrm>
        </p:spPr>
        <p:txBody>
          <a:bodyPr>
            <a:normAutofit lnSpcReduction="10000"/>
          </a:bodyPr>
          <a:lstStyle/>
          <a:p>
            <a:r>
              <a:rPr lang="en-US" sz="1000" dirty="0"/>
              <a:t>Referring to himself as the brother of James, Jude addresses a general audience, with no single church in mind.  Little is known of Jude (Judas) or his work, although Like his half-brother, Jesus, he warns of “</a:t>
            </a:r>
            <a:r>
              <a:rPr lang="en-US" sz="1000" i="1" dirty="0"/>
              <a:t>lambs in sheep’s clothing</a:t>
            </a:r>
            <a:r>
              <a:rPr lang="en-US" sz="1000" dirty="0"/>
              <a:t>” (Mt. 7:15), false teachers who infiltrate the church.  They were present in the first century and they abound today.  Estimates of the letter’s date range from A.D. 60 to 80 and is very difficult to pin down.  If we knew his exact audience and where he was when he wrote the letter it would be easier to suggest a date.  The similarities to 2 Peter are too close to ignore.  In very similar terms the writers refer to Old Testament examples (see verses 4-18; 2 Pe. 2:1-3:4).  It appears that there were a group of teachers who were promoting heresies, “…</a:t>
            </a:r>
            <a:r>
              <a:rPr lang="en-US" sz="1000" i="1" dirty="0"/>
              <a:t>certain people have crept in…who pervert the grace of our God into sensuality and deny our only Master and Lord, Jesus Christ</a:t>
            </a:r>
            <a:r>
              <a:rPr lang="en-US" sz="1000" dirty="0"/>
              <a:t>” (verse 4).  Against such, Jude encourages his audience to find their voices and to stand and fight, to “</a:t>
            </a:r>
            <a:r>
              <a:rPr lang="en-US" sz="1000" i="1" dirty="0"/>
              <a:t>earnestly contend for the faith</a:t>
            </a:r>
            <a:r>
              <a:rPr lang="en-US" sz="1000" dirty="0"/>
              <a:t>” (verse 3).  From the Greek (</a:t>
            </a:r>
            <a:r>
              <a:rPr lang="en-US" sz="1000" i="1" dirty="0"/>
              <a:t>epagonizomal)</a:t>
            </a:r>
            <a:r>
              <a:rPr lang="en-US" sz="1000" dirty="0"/>
              <a:t> we get the word “agonize” and gives us a picture of a wrestler grappling with an opponent, determined not to give up and inch of territory; to stand firm.  Like Peter, he calls himself a “</a:t>
            </a:r>
            <a:r>
              <a:rPr lang="en-US" sz="1000" i="1" dirty="0"/>
              <a:t>bond-servant of Jesus Christ</a:t>
            </a:r>
            <a:r>
              <a:rPr lang="en-US" sz="1000" dirty="0"/>
              <a:t>” and further identifies himself as the brother of James, the same man who wrote the book of James, and both were half-brothers to Jesus (they shared the same mother --- see Mt. 13:55; Mk. 6:3).  He addresses this general letter to “</a:t>
            </a:r>
            <a:r>
              <a:rPr lang="en-US" sz="1000" i="1" dirty="0"/>
              <a:t>to those who are called, beloved in God the Father and kept for Jesus Christ</a:t>
            </a:r>
            <a:r>
              <a:rPr lang="en-US" sz="1000" dirty="0"/>
              <a:t>” (verse 1b).  In a broad sense the letter is for all of us who are believers, to the “</a:t>
            </a:r>
            <a:r>
              <a:rPr lang="en-US" sz="1000" i="1" dirty="0"/>
              <a:t>called</a:t>
            </a:r>
            <a:r>
              <a:rPr lang="en-US" sz="1000" dirty="0"/>
              <a:t>” and “</a:t>
            </a:r>
            <a:r>
              <a:rPr lang="en-US" sz="1000" i="1" dirty="0"/>
              <a:t>beloved</a:t>
            </a:r>
            <a:r>
              <a:rPr lang="en-US" sz="1000" dirty="0"/>
              <a:t>” by the Father and “</a:t>
            </a:r>
            <a:r>
              <a:rPr lang="en-US" sz="1000" i="1" dirty="0"/>
              <a:t>kept</a:t>
            </a:r>
            <a:r>
              <a:rPr lang="en-US" sz="1000" dirty="0"/>
              <a:t>” safe in Christ.  Jude concludes they should not follow these false teachers and says that they (false teachers) are under God’s judgment, like unbelieving Israel, the fallen angels, the people of Sodom and Gomorrah (verses 5-7).  He calls them “</a:t>
            </a:r>
            <a:r>
              <a:rPr lang="en-US" sz="1000" i="1" dirty="0"/>
              <a:t>blasphemers</a:t>
            </a:r>
            <a:r>
              <a:rPr lang="en-US" sz="1000" dirty="0"/>
              <a:t>” (verses 8-10) and says that like self-sufficient Cain, greedy Balaam, and rebellious Korah, they defy truth and dishonor God (verses 11-13).  Jude describes the dangers of their religion: Like “</a:t>
            </a:r>
            <a:r>
              <a:rPr lang="en-US" sz="1000" i="1" dirty="0"/>
              <a:t>hidden reefs</a:t>
            </a:r>
            <a:r>
              <a:rPr lang="en-US" sz="1000" dirty="0"/>
              <a:t>,” they shipwreck others; like “</a:t>
            </a:r>
            <a:r>
              <a:rPr lang="en-US" sz="1000" i="1" dirty="0"/>
              <a:t>clouds without water</a:t>
            </a:r>
            <a:r>
              <a:rPr lang="en-US" sz="1000" dirty="0"/>
              <a:t>” they provide no satisfaction for the thirsting soul; like “</a:t>
            </a:r>
            <a:r>
              <a:rPr lang="en-US" sz="1000" i="1" dirty="0"/>
              <a:t>autumn trees</a:t>
            </a:r>
            <a:r>
              <a:rPr lang="en-US" sz="1000" dirty="0"/>
              <a:t>” they are without fruit; and like “</a:t>
            </a:r>
            <a:r>
              <a:rPr lang="en-US" sz="1000" i="1" dirty="0"/>
              <a:t>wild waves of the sea</a:t>
            </a:r>
            <a:r>
              <a:rPr lang="en-US" sz="1000" dirty="0"/>
              <a:t>” they pound on the shoreline eroding one’s faith; and like “</a:t>
            </a:r>
            <a:r>
              <a:rPr lang="en-US" sz="1000" i="1" dirty="0"/>
              <a:t>wandering</a:t>
            </a:r>
            <a:r>
              <a:rPr lang="en-US" sz="1000" dirty="0"/>
              <a:t>” or shooting stars which shine briefly they give no lasting light or direction, they lead others astray and then disappear into darkness of judgement (see verses 12-13).  Jude closes the short letter with an assurance of victory to all those who stand who stand with Jesus for truth (verses 24-25).   </a:t>
            </a:r>
          </a:p>
          <a:p>
            <a:endParaRPr lang="en-US" sz="1000" dirty="0"/>
          </a:p>
          <a:p>
            <a:r>
              <a:rPr lang="en-US" sz="1000" b="1" u="sng" dirty="0"/>
              <a:t>Application</a:t>
            </a:r>
            <a:r>
              <a:rPr lang="en-US" sz="1000" dirty="0"/>
              <a:t> - </a:t>
            </a:r>
            <a:r>
              <a:rPr lang="en-US" sz="1000" b="1" dirty="0"/>
              <a:t>How to spot and respond to a “wolf in sheep’s clothing</a:t>
            </a:r>
            <a:r>
              <a:rPr lang="en-US" sz="1000" dirty="0"/>
              <a:t>” (Mt. 7:15)</a:t>
            </a:r>
          </a:p>
          <a:p>
            <a:endParaRPr lang="en-US" sz="1000" dirty="0"/>
          </a:p>
          <a:p>
            <a:pPr marL="685800" lvl="1" indent="-228600">
              <a:buFont typeface="+mj-lt"/>
              <a:buAutoNum type="arabicPeriod"/>
            </a:pPr>
            <a:r>
              <a:rPr lang="en-US" sz="1000" b="1" dirty="0"/>
              <a:t>Watch out! </a:t>
            </a:r>
            <a:r>
              <a:rPr lang="en-US" sz="1000" dirty="0"/>
              <a:t>“</a:t>
            </a:r>
            <a:r>
              <a:rPr lang="en-US" sz="1000" b="1" i="1" dirty="0"/>
              <a:t>Beware</a:t>
            </a:r>
            <a:r>
              <a:rPr lang="en-US" sz="1000" dirty="0"/>
              <a:t> of false prophets, who come to you in sheep's clothing but inwardly are ravenous wolves” (Mt. 7:15).  Paul says, “Be </a:t>
            </a:r>
            <a:r>
              <a:rPr lang="en-US" sz="1000" b="1" i="1" dirty="0"/>
              <a:t>watchfu</a:t>
            </a:r>
            <a:r>
              <a:rPr lang="en-US" sz="1000" i="1" dirty="0"/>
              <a:t>l</a:t>
            </a:r>
            <a:r>
              <a:rPr lang="en-US" sz="1000" dirty="0"/>
              <a:t>, stand firm in the faith, act like men, be strong” (1 Cor. 6:13).  </a:t>
            </a:r>
          </a:p>
          <a:p>
            <a:pPr marL="685800" lvl="1" indent="-228600">
              <a:buFont typeface="+mj-lt"/>
              <a:buAutoNum type="arabicPeriod"/>
            </a:pPr>
            <a:r>
              <a:rPr lang="en-US" sz="1000" b="1" dirty="0"/>
              <a:t>Know the real (motives) to know the fake</a:t>
            </a:r>
            <a:r>
              <a:rPr lang="en-US" sz="1000" dirty="0"/>
              <a:t>: Some counterfeits are hard to see.  “You will recognize them by their </a:t>
            </a:r>
            <a:r>
              <a:rPr lang="en-US" sz="1000" b="1" dirty="0"/>
              <a:t>fruits</a:t>
            </a:r>
            <a:r>
              <a:rPr lang="en-US" sz="1000" dirty="0"/>
              <a:t>” (Mt. 7:16; 1 Cor. 4:5). </a:t>
            </a:r>
          </a:p>
          <a:p>
            <a:pPr marL="685800" lvl="1" indent="-228600">
              <a:buFont typeface="+mj-lt"/>
              <a:buAutoNum type="arabicPeriod"/>
            </a:pPr>
            <a:r>
              <a:rPr lang="en-US" sz="1000" b="1" dirty="0"/>
              <a:t>Know Gods’ Word and you will know when its being twisted</a:t>
            </a:r>
            <a:r>
              <a:rPr lang="en-US" sz="1000" dirty="0"/>
              <a:t>. “Satan disguises himself as an angel of light” (2 Cor. 11:14-15).  He is the king of lies (Jn. 8:44).  Deception can be hard to see.  </a:t>
            </a:r>
          </a:p>
          <a:p>
            <a:pPr marL="685800" lvl="1" indent="-228600">
              <a:buFont typeface="+mj-lt"/>
              <a:buAutoNum type="arabicPeriod"/>
            </a:pPr>
            <a:r>
              <a:rPr lang="en-US" sz="1000" b="1" dirty="0"/>
              <a:t>Know who to trust. </a:t>
            </a:r>
            <a:r>
              <a:rPr lang="en-US" sz="1000" dirty="0"/>
              <a:t> "knowing this first of all, that scoffers will come in the last days with scoffing, following their own sinful desires” (2 Pe. 3:3).  Do not be afraid to get sound advice but be careful who you choose (Pro. 12:1; 11:4).  </a:t>
            </a:r>
          </a:p>
          <a:p>
            <a:pPr marL="685800" lvl="1" indent="-228600">
              <a:buFont typeface="+mj-lt"/>
              <a:buAutoNum type="arabicPeriod"/>
            </a:pPr>
            <a:endParaRPr lang="en-US" sz="1000" dirty="0"/>
          </a:p>
          <a:p>
            <a:r>
              <a:rPr lang="en-US" sz="1000" b="1" dirty="0"/>
              <a:t>Key Thought:  </a:t>
            </a:r>
            <a:r>
              <a:rPr lang="en-US" sz="1000" dirty="0"/>
              <a:t>Is everyone we disagree with a false teacher? Wisdom is needed when dealing with error.  Truth must be the objective and the line is fixed.  May God help us to see error for what is is, expose it, while doing so with a demeanor of “gentleness (meekness) and respect” (1 Pe. 3:15).  Our elders have no greater obligation than to “convict the gainsayer” or “to rebuke them sharply that they may be sound in the faith” (Tit. 1:13).  Soundness, Isn’t that what we’re after?</a:t>
            </a:r>
          </a:p>
          <a:p>
            <a:pPr marL="685800" lvl="1" indent="-228600">
              <a:buFont typeface="+mj-lt"/>
              <a:buAutoNum type="arabicPeriod"/>
            </a:pPr>
            <a:endParaRPr lang="en-US" sz="1000" dirty="0"/>
          </a:p>
          <a:p>
            <a:pPr marL="685800" lvl="1" indent="-228600">
              <a:buFont typeface="+mj-lt"/>
              <a:buAutoNum type="arabicPeriod"/>
            </a:pPr>
            <a:endParaRPr lang="en-US" sz="1000" dirty="0"/>
          </a:p>
          <a:p>
            <a:endParaRPr lang="en-US" sz="1000" b="1" u="sng" dirty="0"/>
          </a:p>
          <a:p>
            <a:pPr marL="685800" lvl="1" indent="-228600">
              <a:buFont typeface="+mj-lt"/>
              <a:buAutoNum type="arabicPeriod"/>
            </a:pPr>
            <a:endParaRPr lang="en-US" sz="1000" b="1" u="sng"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2</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4</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0"/>
            <a:ext cx="4919663" cy="3689350"/>
          </a:xfrm>
        </p:spPr>
      </p:sp>
      <p:sp>
        <p:nvSpPr>
          <p:cNvPr id="3" name="Notes Placeholder 2"/>
          <p:cNvSpPr>
            <a:spLocks noGrp="1"/>
          </p:cNvSpPr>
          <p:nvPr>
            <p:ph type="body" idx="1"/>
          </p:nvPr>
        </p:nvSpPr>
        <p:spPr>
          <a:xfrm>
            <a:off x="501650" y="3689350"/>
            <a:ext cx="6477000" cy="5803900"/>
          </a:xfrm>
        </p:spPr>
        <p:txBody>
          <a:bodyPr>
            <a:normAutofit lnSpcReduction="10000"/>
          </a:bodyPr>
          <a:lstStyle/>
          <a:p>
            <a:r>
              <a:rPr lang="en-US" sz="1000" dirty="0"/>
              <a:t>Referring to himself as the brother of James, Jude addresses a general audience, with no single church in mind.  Little is known of Jude (Judas) or his work, although Like his half-brother, Jesus, he warns of “</a:t>
            </a:r>
            <a:r>
              <a:rPr lang="en-US" sz="1000" i="1" dirty="0"/>
              <a:t>lambs in sheep’s clothing</a:t>
            </a:r>
            <a:r>
              <a:rPr lang="en-US" sz="1000" dirty="0"/>
              <a:t>” (Mt. 7:15), false teachers who infiltrate the church.  They were present in the first century and they abound today.  Estimates of the letter’s date range from A.D. 60 to 80 and is very difficult to pin down.  If we knew his exact audience and where he was when he wrote the letter it would be easier to suggest a date.  The similarities to 2 Peter are too close to ignore.  In very similar terms the writers refer to Old Testament examples (see verses 4-18; 2 Pe. 2:1-3:4).  It appears that there were a group of teachers who were promoting heresies, “…</a:t>
            </a:r>
            <a:r>
              <a:rPr lang="en-US" sz="1000" i="1" dirty="0"/>
              <a:t>certain people have crept in…who pervert the grace of our God into sensuality and deny our only Master and Lord, Jesus Christ</a:t>
            </a:r>
            <a:r>
              <a:rPr lang="en-US" sz="1000" dirty="0"/>
              <a:t>” (verse 4).  Against such, Jude encourages his audience to find their voices and to stand and fight, to “</a:t>
            </a:r>
            <a:r>
              <a:rPr lang="en-US" sz="1000" i="1" dirty="0"/>
              <a:t>earnestly contend for the faith</a:t>
            </a:r>
            <a:r>
              <a:rPr lang="en-US" sz="1000" dirty="0"/>
              <a:t>” (verse 3).  From the Greek (</a:t>
            </a:r>
            <a:r>
              <a:rPr lang="en-US" sz="1000" i="1" dirty="0"/>
              <a:t>epagonizomal)</a:t>
            </a:r>
            <a:r>
              <a:rPr lang="en-US" sz="1000" dirty="0"/>
              <a:t> we get the word “agonize” and gives us a picture of a wrestler grappling with an opponent, determined not to give up and inch of territory; to stand firm.  Like Peter, he calls himself a “</a:t>
            </a:r>
            <a:r>
              <a:rPr lang="en-US" sz="1000" i="1" dirty="0"/>
              <a:t>bond-servant of Jesus Christ</a:t>
            </a:r>
            <a:r>
              <a:rPr lang="en-US" sz="1000" dirty="0"/>
              <a:t>” and further identifies himself as the brother of James, the same man who wrote the book of James, and both were half-brothers to Jesus (they shared the same mother --- see Mt. 13:55; Mk. 6:3).  He addresses this general letter to “</a:t>
            </a:r>
            <a:r>
              <a:rPr lang="en-US" sz="1000" i="1" dirty="0"/>
              <a:t>to those who are called, beloved in God the Father and kept for Jesus Christ</a:t>
            </a:r>
            <a:r>
              <a:rPr lang="en-US" sz="1000" dirty="0"/>
              <a:t>” (verse 1b).  In a broad sense the letter is for all of us who are believers, to the “</a:t>
            </a:r>
            <a:r>
              <a:rPr lang="en-US" sz="1000" i="1" dirty="0"/>
              <a:t>called</a:t>
            </a:r>
            <a:r>
              <a:rPr lang="en-US" sz="1000" dirty="0"/>
              <a:t>” and “</a:t>
            </a:r>
            <a:r>
              <a:rPr lang="en-US" sz="1000" i="1" dirty="0"/>
              <a:t>beloved</a:t>
            </a:r>
            <a:r>
              <a:rPr lang="en-US" sz="1000" dirty="0"/>
              <a:t>” by the Father and “</a:t>
            </a:r>
            <a:r>
              <a:rPr lang="en-US" sz="1000" i="1" dirty="0"/>
              <a:t>kept</a:t>
            </a:r>
            <a:r>
              <a:rPr lang="en-US" sz="1000" dirty="0"/>
              <a:t>” safe in Christ.  Jude concludes they should not follow these false teachers and says that they (false teachers) are under God’s judgment, like unbelieving Israel, the fallen angels, the people of Sodom and Gomorrah (verses 5-7).  He calls them “</a:t>
            </a:r>
            <a:r>
              <a:rPr lang="en-US" sz="1000" i="1" dirty="0"/>
              <a:t>blasphemers</a:t>
            </a:r>
            <a:r>
              <a:rPr lang="en-US" sz="1000" dirty="0"/>
              <a:t>” (verses 8-10) and says that like self-sufficient Cain, greedy Balaam, and rebellious Korah, they defy truth and dishonor God (verses 11-13).  Jude describes the dangers of their religion: Like “</a:t>
            </a:r>
            <a:r>
              <a:rPr lang="en-US" sz="1000" i="1" dirty="0"/>
              <a:t>hidden reefs</a:t>
            </a:r>
            <a:r>
              <a:rPr lang="en-US" sz="1000" dirty="0"/>
              <a:t>,” they shipwreck others; like “</a:t>
            </a:r>
            <a:r>
              <a:rPr lang="en-US" sz="1000" i="1" dirty="0"/>
              <a:t>clouds without water</a:t>
            </a:r>
            <a:r>
              <a:rPr lang="en-US" sz="1000" dirty="0"/>
              <a:t>” they provide no satisfaction for the thirsting soul; like “</a:t>
            </a:r>
            <a:r>
              <a:rPr lang="en-US" sz="1000" i="1" dirty="0"/>
              <a:t>autumn trees</a:t>
            </a:r>
            <a:r>
              <a:rPr lang="en-US" sz="1000" dirty="0"/>
              <a:t>” they are without fruit; and like “</a:t>
            </a:r>
            <a:r>
              <a:rPr lang="en-US" sz="1000" i="1" dirty="0"/>
              <a:t>wild waves of the sea</a:t>
            </a:r>
            <a:r>
              <a:rPr lang="en-US" sz="1000" dirty="0"/>
              <a:t>” they pound on the shoreline eroding one’s faith; and like “</a:t>
            </a:r>
            <a:r>
              <a:rPr lang="en-US" sz="1000" i="1" dirty="0"/>
              <a:t>wandering</a:t>
            </a:r>
            <a:r>
              <a:rPr lang="en-US" sz="1000" dirty="0"/>
              <a:t>” or shooting stars which shine briefly they give no lasting light or direction, they lead others astray and then disappear into darkness of judgement (see verses 12-13).  Jude closes the short letter with an assurance of victory to all those who stand who stand with Jesus for truth (verses 24-25).   </a:t>
            </a:r>
          </a:p>
          <a:p>
            <a:endParaRPr lang="en-US" sz="1000" dirty="0"/>
          </a:p>
          <a:p>
            <a:r>
              <a:rPr lang="en-US" sz="1000" b="1" u="sng" dirty="0"/>
              <a:t>Application</a:t>
            </a:r>
            <a:r>
              <a:rPr lang="en-US" sz="1000" dirty="0"/>
              <a:t> - </a:t>
            </a:r>
            <a:r>
              <a:rPr lang="en-US" sz="1000" b="1" dirty="0"/>
              <a:t>How to spot and respond to a “wolf in sheep’s clothing</a:t>
            </a:r>
            <a:r>
              <a:rPr lang="en-US" sz="1000" dirty="0"/>
              <a:t>” (Mt. 7:15)</a:t>
            </a:r>
          </a:p>
          <a:p>
            <a:endParaRPr lang="en-US" sz="1000" dirty="0"/>
          </a:p>
          <a:p>
            <a:pPr marL="685800" lvl="1" indent="-228600">
              <a:buFont typeface="+mj-lt"/>
              <a:buAutoNum type="arabicPeriod"/>
            </a:pPr>
            <a:r>
              <a:rPr lang="en-US" sz="1000" b="1" dirty="0"/>
              <a:t>Watch out! </a:t>
            </a:r>
            <a:r>
              <a:rPr lang="en-US" sz="1000" dirty="0"/>
              <a:t>“</a:t>
            </a:r>
            <a:r>
              <a:rPr lang="en-US" sz="1000" b="1" i="1" dirty="0"/>
              <a:t>Beware</a:t>
            </a:r>
            <a:r>
              <a:rPr lang="en-US" sz="1000" dirty="0"/>
              <a:t> of false prophets, who come to you in sheep's clothing but inwardly are ravenous wolves” (Mt. 7:15).  Paul says, “Be </a:t>
            </a:r>
            <a:r>
              <a:rPr lang="en-US" sz="1000" b="1" i="1" dirty="0"/>
              <a:t>watchfu</a:t>
            </a:r>
            <a:r>
              <a:rPr lang="en-US" sz="1000" i="1" dirty="0"/>
              <a:t>l</a:t>
            </a:r>
            <a:r>
              <a:rPr lang="en-US" sz="1000" dirty="0"/>
              <a:t>, stand firm in the faith, act like men, be strong” (1 Cor. 6:13).  </a:t>
            </a:r>
          </a:p>
          <a:p>
            <a:pPr marL="685800" lvl="1" indent="-228600">
              <a:buFont typeface="+mj-lt"/>
              <a:buAutoNum type="arabicPeriod"/>
            </a:pPr>
            <a:r>
              <a:rPr lang="en-US" sz="1000" b="1" dirty="0"/>
              <a:t>Know the real (motives) to know the fake</a:t>
            </a:r>
            <a:r>
              <a:rPr lang="en-US" sz="1000" dirty="0"/>
              <a:t>: Some counterfeits are hard to see.  “You will recognize them by their </a:t>
            </a:r>
            <a:r>
              <a:rPr lang="en-US" sz="1000" b="1" dirty="0"/>
              <a:t>fruits</a:t>
            </a:r>
            <a:r>
              <a:rPr lang="en-US" sz="1000" dirty="0"/>
              <a:t>” (Mt. 7:16; 1 Cor. 4:5). </a:t>
            </a:r>
          </a:p>
          <a:p>
            <a:pPr marL="685800" lvl="1" indent="-228600">
              <a:buFont typeface="+mj-lt"/>
              <a:buAutoNum type="arabicPeriod"/>
            </a:pPr>
            <a:r>
              <a:rPr lang="en-US" sz="1000" b="1" dirty="0"/>
              <a:t>Know Gods’ Word and you will know when its being twisted</a:t>
            </a:r>
            <a:r>
              <a:rPr lang="en-US" sz="1000" dirty="0"/>
              <a:t>. “Satan disguises himself as an angel of light” (2 Cor. 11:14-15).  He is the king of lies (Jn. 8:44).  Deception can be hard to see.  </a:t>
            </a:r>
          </a:p>
          <a:p>
            <a:pPr marL="685800" lvl="1" indent="-228600">
              <a:buFont typeface="+mj-lt"/>
              <a:buAutoNum type="arabicPeriod"/>
            </a:pPr>
            <a:r>
              <a:rPr lang="en-US" sz="1000" b="1" dirty="0"/>
              <a:t>Know who to trust. </a:t>
            </a:r>
            <a:r>
              <a:rPr lang="en-US" sz="1000" dirty="0"/>
              <a:t> "knowing this first of all, that scoffers will come in the last days with scoffing, following their own sinful desires” (2 Pe. 3:3).  Do not be afraid to get sound advice but be careful who you choose (Pro. 12:1; 11:4).  </a:t>
            </a:r>
          </a:p>
          <a:p>
            <a:pPr marL="685800" lvl="1" indent="-228600">
              <a:buFont typeface="+mj-lt"/>
              <a:buAutoNum type="arabicPeriod"/>
            </a:pPr>
            <a:endParaRPr lang="en-US" sz="1000" dirty="0"/>
          </a:p>
          <a:p>
            <a:r>
              <a:rPr lang="en-US" sz="1000" b="1" dirty="0"/>
              <a:t>Key Thought:  </a:t>
            </a:r>
            <a:r>
              <a:rPr lang="en-US" sz="1000" dirty="0"/>
              <a:t>Is everyone we disagree with a false teacher? Wisdom is needed when dealing with error.  Truth must be the objective and the line is fixed.  May God help us to see error for what is is, expose it, while doing so with a demeanor of “gentleness (meekness) and respect” (1 Pe. 3:15).  Our elders have no greater obligation than to “convict the gainsayer” or “to rebuke them sharply that they may be sound in the faith” (Tit. 1:13).  Soundness, Isn’t that what we’re after?</a:t>
            </a:r>
          </a:p>
          <a:p>
            <a:pPr marL="685800" lvl="1" indent="-228600">
              <a:buFont typeface="+mj-lt"/>
              <a:buAutoNum type="arabicPeriod"/>
            </a:pPr>
            <a:endParaRPr lang="en-US" sz="1000" dirty="0"/>
          </a:p>
          <a:p>
            <a:pPr marL="685800" lvl="1" indent="-228600">
              <a:buFont typeface="+mj-lt"/>
              <a:buAutoNum type="arabicPeriod"/>
            </a:pPr>
            <a:endParaRPr lang="en-US" sz="1000" dirty="0"/>
          </a:p>
          <a:p>
            <a:endParaRPr lang="en-US" sz="1000" b="1" u="sng" dirty="0"/>
          </a:p>
          <a:p>
            <a:pPr marL="685800" lvl="1" indent="-228600">
              <a:buFont typeface="+mj-lt"/>
              <a:buAutoNum type="arabicPeriod"/>
            </a:pPr>
            <a:endParaRPr lang="en-US" sz="1000" b="1" u="sng"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6</a:t>
            </a:fld>
            <a:endParaRPr lang="en-US" dirty="0"/>
          </a:p>
        </p:txBody>
      </p:sp>
    </p:spTree>
    <p:extLst>
      <p:ext uri="{BB962C8B-B14F-4D97-AF65-F5344CB8AC3E}">
        <p14:creationId xmlns:p14="http://schemas.microsoft.com/office/powerpoint/2010/main" val="1122321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7</a:t>
            </a:fld>
            <a:endParaRPr lang="en-US" dirty="0"/>
          </a:p>
        </p:txBody>
      </p:sp>
    </p:spTree>
    <p:extLst>
      <p:ext uri="{BB962C8B-B14F-4D97-AF65-F5344CB8AC3E}">
        <p14:creationId xmlns:p14="http://schemas.microsoft.com/office/powerpoint/2010/main" val="972281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8</a:t>
            </a:fld>
            <a:endParaRPr lang="en-US" dirty="0"/>
          </a:p>
        </p:txBody>
      </p:sp>
    </p:spTree>
    <p:extLst>
      <p:ext uri="{BB962C8B-B14F-4D97-AF65-F5344CB8AC3E}">
        <p14:creationId xmlns:p14="http://schemas.microsoft.com/office/powerpoint/2010/main" val="4147456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dirty="0"/>
          </a:p>
        </p:txBody>
      </p:sp>
    </p:spTree>
    <p:extLst>
      <p:ext uri="{BB962C8B-B14F-4D97-AF65-F5344CB8AC3E}">
        <p14:creationId xmlns:p14="http://schemas.microsoft.com/office/powerpoint/2010/main" val="3397678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78978DF-E1D4-47C3-841C-6208D1612327}"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680051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E5CEA0C-0686-45FC-AA2B-F34070645B99}"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448530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773CD10-66F6-4698-BF70-C311F6B59EC6}"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648005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D8B9C7D-012B-4788-93F0-38D47FDD5035}"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579372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579CD5D5-7D0B-4013-A283-746B35909E8E}"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917795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24174F1-9BCC-402E-B822-D9F81668EABB}"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621842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C40687D-5CBC-4429-9E40-89EA08F213F9}"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1313969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51500F9-79C8-497A-8985-3BE56BB0AF0F}"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927961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A0876A2-0BCB-4AC6-AB71-A89A88FEE97F}"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804451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1E322A6-C03B-4479-924C-1D420A0A53D1}"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428691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52B26F2-991D-47F4-A00D-20FB90CBE4D3}"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92606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0EDFDFC6-E95F-4D4E-9237-23F950785F8F}" type="slidenum">
              <a:rPr lang="en-US" altLang="en-US" smtClean="0">
                <a:solidFill>
                  <a:srgbClr val="000000"/>
                </a:solidFill>
              </a:rPr>
              <a:pPr fontAlgn="base">
                <a:spcBef>
                  <a:spcPct val="0"/>
                </a:spcBef>
                <a:spcAft>
                  <a:spcPct val="0"/>
                </a:spcAft>
              </a:pPr>
              <a:t>‹#›</a:t>
            </a:fld>
            <a:endParaRPr lang="en-US" altLang="en-US" dirty="0">
              <a:solidFill>
                <a:srgbClr val="000000"/>
              </a:solidFill>
            </a:endParaRPr>
          </a:p>
        </p:txBody>
      </p:sp>
    </p:spTree>
    <p:extLst>
      <p:ext uri="{BB962C8B-B14F-4D97-AF65-F5344CB8AC3E}">
        <p14:creationId xmlns:p14="http://schemas.microsoft.com/office/powerpoint/2010/main" val="376470868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Jude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600" dirty="0"/>
              <a:t>Where are we?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05740" y="1600200"/>
            <a:ext cx="8732520" cy="5151119"/>
          </a:xfrm>
        </p:spPr>
        <p:txBody>
          <a:bodyPr>
            <a:normAutofit/>
          </a:bodyPr>
          <a:lstStyle/>
          <a:p>
            <a:pPr marL="118872" indent="0">
              <a:buNone/>
            </a:pPr>
            <a:r>
              <a:rPr lang="en-US" sz="2400" b="1" dirty="0"/>
              <a:t>The book of Jude is difficult to date, primarily because the Bible and tradition reveal so little about the personal details of its author while the book itself refrains from naming any particular individuals or places that might connect us to a date.  The one clue available to present-day readers is the striking similarity between the books of Jude and 2 Peter.  Assuming, as most scholars do, that Peter wrote his letters first (around AD 66 or 67), the assumption by most is that Jude wrote his epistle sometime between AD 66 and AD 70, when Jerusalem was destroyed.  However, there is no way to definitively determine the date.  </a:t>
            </a:r>
          </a:p>
        </p:txBody>
      </p:sp>
    </p:spTree>
    <p:extLst>
      <p:ext uri="{BB962C8B-B14F-4D97-AF65-F5344CB8AC3E}">
        <p14:creationId xmlns:p14="http://schemas.microsoft.com/office/powerpoint/2010/main" val="2527626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600" dirty="0"/>
              <a:t>What’s the point?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405250"/>
            <a:ext cx="9067800" cy="5334000"/>
          </a:xfrm>
        </p:spPr>
        <p:txBody>
          <a:bodyPr>
            <a:noAutofit/>
          </a:bodyPr>
          <a:lstStyle/>
          <a:p>
            <a:pPr marL="91440" indent="0">
              <a:buNone/>
            </a:pPr>
            <a:r>
              <a:rPr lang="en-US" sz="2400" b="1" dirty="0"/>
              <a:t>Jude’s purpose in his letter was twofold:  he wanted to expose the false teachers that had infiltrated the church, and he wanted to encourage Christians to stand firm in the faith and fight for the truth.  Jude recognized that false teachers often peddled their wares unnoticed by the faithful, so he worked to heighten the awareness of the believers by describing in vivid detail how terrible the dissenters actually were.</a:t>
            </a:r>
          </a:p>
          <a:p>
            <a:pPr marL="91440" indent="0">
              <a:buNone/>
            </a:pPr>
            <a:endParaRPr lang="en-US" sz="800" b="1" dirty="0"/>
          </a:p>
          <a:p>
            <a:pPr marL="91440" indent="0">
              <a:buNone/>
            </a:pPr>
            <a:r>
              <a:rPr lang="en-US" sz="2400" b="1" dirty="0"/>
              <a:t>But more than simply raising awareness, Jude thought it important that believers stand up against those working against Jesus Christ.  Believers were to do this by: </a:t>
            </a:r>
          </a:p>
          <a:p>
            <a:pPr marL="91440" indent="0">
              <a:buNone/>
            </a:pPr>
            <a:r>
              <a:rPr lang="en-US" sz="2400" b="1" dirty="0"/>
              <a:t>       - remembering the teaching of the apostles, (v.17)</a:t>
            </a:r>
          </a:p>
          <a:p>
            <a:pPr marL="91440" indent="0">
              <a:buNone/>
            </a:pPr>
            <a:r>
              <a:rPr lang="en-US" sz="2400" b="1" dirty="0"/>
              <a:t>       - building each other up in the faith, praying in the HS (v.20)</a:t>
            </a:r>
          </a:p>
          <a:p>
            <a:pPr marL="91440" indent="0">
              <a:buNone/>
            </a:pPr>
            <a:r>
              <a:rPr lang="en-US" sz="2400" b="1" dirty="0"/>
              <a:t>       - and keeping themselves in the love of God  (v.21)</a:t>
            </a:r>
          </a:p>
        </p:txBody>
      </p:sp>
    </p:spTree>
    <p:extLst>
      <p:ext uri="{BB962C8B-B14F-4D97-AF65-F5344CB8AC3E}">
        <p14:creationId xmlns:p14="http://schemas.microsoft.com/office/powerpoint/2010/main" val="340886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600" dirty="0"/>
              <a:t>Why is Jude so important?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76400"/>
            <a:ext cx="8763000" cy="4724401"/>
          </a:xfrm>
        </p:spPr>
        <p:txBody>
          <a:bodyPr>
            <a:normAutofit/>
          </a:bodyPr>
          <a:lstStyle/>
          <a:p>
            <a:pPr marL="118872" indent="0">
              <a:buNone/>
            </a:pPr>
            <a:r>
              <a:rPr lang="en-US" sz="2400" b="1" dirty="0"/>
              <a:t>We need to fight for the truth!  Stand up against error!  The book of Jude is all about exposing false teachers and dealing with their error </a:t>
            </a:r>
            <a:r>
              <a:rPr lang="en-US" sz="2400" b="1" i="1" dirty="0">
                <a:solidFill>
                  <a:srgbClr val="002060"/>
                </a:solidFill>
              </a:rPr>
              <a:t>- </a:t>
            </a:r>
            <a:r>
              <a:rPr lang="en-US" sz="2400" b="1" dirty="0">
                <a:solidFill>
                  <a:srgbClr val="002060"/>
                </a:solidFill>
              </a:rPr>
              <a:t>“to contend earnestly for the faith which was once for all delivered to the saints”  </a:t>
            </a:r>
            <a:r>
              <a:rPr lang="en-US" sz="2400" b="1" dirty="0"/>
              <a:t>(v. 3).  In our day and age, defending error is seen as being abrasive or unkind.  That said, we must do it.  In many circles the forcefulness of Jude would not be tolerated, the folks prefer a softer and gentler side of the Christian faith.  But Jude reminds us that there is a time and a place for the aggressive protection of the truth from those who would seek to tear it down.  As God dealt with Sodom and Gomorrah and Cain for killing Abel, so should we deal with those who contend for error.  </a:t>
            </a:r>
          </a:p>
        </p:txBody>
      </p:sp>
    </p:spTree>
    <p:extLst>
      <p:ext uri="{BB962C8B-B14F-4D97-AF65-F5344CB8AC3E}">
        <p14:creationId xmlns:p14="http://schemas.microsoft.com/office/powerpoint/2010/main" val="371616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F6A09-AB30-8347-921B-D42728F5216D}"/>
              </a:ext>
            </a:extLst>
          </p:cNvPr>
          <p:cNvSpPr>
            <a:spLocks noGrp="1"/>
          </p:cNvSpPr>
          <p:nvPr>
            <p:ph type="title"/>
          </p:nvPr>
        </p:nvSpPr>
        <p:spPr/>
        <p:txBody>
          <a:bodyPr>
            <a:normAutofit/>
          </a:bodyPr>
          <a:lstStyle/>
          <a:p>
            <a:r>
              <a:rPr lang="en-US" sz="3600" dirty="0"/>
              <a:t>How do I apply it? </a:t>
            </a:r>
          </a:p>
        </p:txBody>
      </p:sp>
      <p:sp>
        <p:nvSpPr>
          <p:cNvPr id="3" name="Content Placeholder 2">
            <a:extLst>
              <a:ext uri="{FF2B5EF4-FFF2-40B4-BE49-F238E27FC236}">
                <a16:creationId xmlns:a16="http://schemas.microsoft.com/office/drawing/2014/main" id="{13B33C26-DB34-BC43-9E81-F49ED55670BA}"/>
              </a:ext>
            </a:extLst>
          </p:cNvPr>
          <p:cNvSpPr>
            <a:spLocks noGrp="1"/>
          </p:cNvSpPr>
          <p:nvPr>
            <p:ph idx="1"/>
          </p:nvPr>
        </p:nvSpPr>
        <p:spPr>
          <a:xfrm>
            <a:off x="69275" y="1557650"/>
            <a:ext cx="8991600" cy="5080656"/>
          </a:xfrm>
        </p:spPr>
        <p:txBody>
          <a:bodyPr>
            <a:normAutofit fontScale="62500" lnSpcReduction="20000"/>
          </a:bodyPr>
          <a:lstStyle/>
          <a:p>
            <a:pPr marL="118872" indent="0">
              <a:buNone/>
            </a:pPr>
            <a:r>
              <a:rPr lang="en-US" b="1" dirty="0"/>
              <a:t>As with the recipients of both Peter’s and Jude’s letters, we all go through difficult times.  Those trials seem to hit us even harder when the source of the struggles comes from somewhere or someone close to us.  We know intuitively this is true in our personal lives: a rift in a marriage, an unwed daughter’s unexpected pregnancy, or an abusive relationship with a relative.</a:t>
            </a:r>
          </a:p>
          <a:p>
            <a:pPr marL="118872" indent="0">
              <a:buNone/>
            </a:pPr>
            <a:endParaRPr lang="en-US" sz="1300" b="1" dirty="0"/>
          </a:p>
          <a:p>
            <a:pPr marL="118872" indent="0">
              <a:buNone/>
            </a:pPr>
            <a:r>
              <a:rPr lang="en-US" b="1" dirty="0"/>
              <a:t>But it holds true within the church as well.  Believers can create dissension in multiple ways, particularly in the areas of relationships and in theology.  To guard against that kind of discord — both in our families and our churches — God’s people need to know who He is.  Our knowledge of God through His Word is the first line of defense against the conflicts that threaten to tear us apart.</a:t>
            </a:r>
          </a:p>
          <a:p>
            <a:pPr marL="118872" indent="0">
              <a:buNone/>
            </a:pPr>
            <a:endParaRPr lang="en-US" sz="1300" b="1" dirty="0"/>
          </a:p>
          <a:p>
            <a:pPr marL="118872" indent="0">
              <a:buNone/>
            </a:pPr>
            <a:r>
              <a:rPr lang="en-US" b="1" dirty="0"/>
              <a:t>Then, we must fight for the truth!  Stand up against error!   Jude reminds us that there is a time and a place for the aggressive protection of the truth from those who would seek to tear it down.</a:t>
            </a:r>
          </a:p>
          <a:p>
            <a:pPr marL="118872" indent="0">
              <a:buNone/>
            </a:pPr>
            <a:endParaRPr lang="en-US" sz="1300" b="1" dirty="0"/>
          </a:p>
          <a:p>
            <a:pPr marL="118872" indent="0">
              <a:buNone/>
            </a:pPr>
            <a:r>
              <a:rPr lang="en-US" b="1" dirty="0"/>
              <a:t>With these in mind, what means are you taking to grow in your faith?  Let’s take the time to fill our minds with the proper knowledge of God so that we may defend and not drift off from the path that God has laid out for us.</a:t>
            </a:r>
          </a:p>
        </p:txBody>
      </p:sp>
    </p:spTree>
    <p:extLst>
      <p:ext uri="{BB962C8B-B14F-4D97-AF65-F5344CB8AC3E}">
        <p14:creationId xmlns:p14="http://schemas.microsoft.com/office/powerpoint/2010/main" val="238280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8A7FC-5EEF-B14E-9996-B3903B94E4E6}"/>
              </a:ext>
            </a:extLst>
          </p:cNvPr>
          <p:cNvSpPr>
            <a:spLocks noGrp="1"/>
          </p:cNvSpPr>
          <p:nvPr>
            <p:ph type="title"/>
          </p:nvPr>
        </p:nvSpPr>
        <p:spPr>
          <a:xfrm>
            <a:off x="273132" y="155448"/>
            <a:ext cx="8621486" cy="1252728"/>
          </a:xfrm>
        </p:spPr>
        <p:txBody>
          <a:bodyPr>
            <a:normAutofit/>
          </a:bodyPr>
          <a:lstStyle/>
          <a:p>
            <a:r>
              <a:rPr lang="en-US" sz="3600" dirty="0"/>
              <a:t>The relationship between 2 Peter and Jude </a:t>
            </a:r>
          </a:p>
        </p:txBody>
      </p:sp>
      <p:sp>
        <p:nvSpPr>
          <p:cNvPr id="3" name="Content Placeholder 2">
            <a:extLst>
              <a:ext uri="{FF2B5EF4-FFF2-40B4-BE49-F238E27FC236}">
                <a16:creationId xmlns:a16="http://schemas.microsoft.com/office/drawing/2014/main" id="{C94C89C4-0046-C242-BBF7-EF27E7A69407}"/>
              </a:ext>
            </a:extLst>
          </p:cNvPr>
          <p:cNvSpPr>
            <a:spLocks noGrp="1"/>
          </p:cNvSpPr>
          <p:nvPr>
            <p:ph idx="1"/>
          </p:nvPr>
        </p:nvSpPr>
        <p:spPr>
          <a:xfrm>
            <a:off x="76200" y="1600200"/>
            <a:ext cx="8915400" cy="5102352"/>
          </a:xfrm>
        </p:spPr>
        <p:txBody>
          <a:bodyPr>
            <a:normAutofit/>
          </a:bodyPr>
          <a:lstStyle/>
          <a:p>
            <a:pPr marL="118872" indent="0">
              <a:buNone/>
            </a:pPr>
            <a:r>
              <a:rPr lang="en-US" sz="2100" b="1" dirty="0"/>
              <a:t>“The similarities between Peter’s description of the </a:t>
            </a:r>
            <a:r>
              <a:rPr lang="en-US" sz="2100" b="1" i="1" dirty="0">
                <a:solidFill>
                  <a:srgbClr val="002060"/>
                </a:solidFill>
              </a:rPr>
              <a:t>”false teachers among you”</a:t>
            </a:r>
            <a:r>
              <a:rPr lang="en-US" sz="2100" b="1" dirty="0"/>
              <a:t> (2 Pet 2:1) and Jude’s description</a:t>
            </a:r>
            <a:r>
              <a:rPr lang="en-US" sz="2100" b="1" i="1" dirty="0">
                <a:solidFill>
                  <a:srgbClr val="002060"/>
                </a:solidFill>
              </a:rPr>
              <a:t> “ungodly persons who turn the grace of God into licentiousness”</a:t>
            </a:r>
            <a:r>
              <a:rPr lang="en-US" sz="2100" b="1" dirty="0"/>
              <a:t> (Jude 4) are striking.  It is hardly unexpected that teachers of a common stripe troubled churches that were known to Peter and Jude.  What is unexpected is the language agreements.  Peter and Jude use the same arguments, the same examples to illustrate, and the same choice of unusual words and word combinations.  Peter reasoned that if God did not spare the angels, if He did not spare the world of Noah’s day, if He did not spare Sodom and Gomorrah, then neither would He spare the immoral people who had infiltrated the church (2 Pet 2:4-9).  Jude reasoned the same way.  His examples were the Israelites when they came from Egypt, angels, and Sodom and Gomorrah.  When the Greek of the two letters are laid beside one another, the similarities are so great that many believe there must be some literary relationship between them.”  </a:t>
            </a:r>
          </a:p>
          <a:p>
            <a:pPr marL="118872" indent="0">
              <a:buNone/>
            </a:pPr>
            <a:r>
              <a:rPr lang="en-US" sz="2100" b="1" dirty="0"/>
              <a:t>		          </a:t>
            </a:r>
            <a:r>
              <a:rPr lang="en-US" sz="1600" b="1" dirty="0"/>
              <a:t>--- Duane Warden, Truth for Today, 1 &amp; 2 Peter and Jude, page 313.  </a:t>
            </a:r>
            <a:endParaRPr lang="en-US" sz="2000" b="1" dirty="0"/>
          </a:p>
        </p:txBody>
      </p:sp>
    </p:spTree>
    <p:extLst>
      <p:ext uri="{BB962C8B-B14F-4D97-AF65-F5344CB8AC3E}">
        <p14:creationId xmlns:p14="http://schemas.microsoft.com/office/powerpoint/2010/main" val="1493072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692D2BA5-A64B-AF45-8283-E7102E24432D}"/>
              </a:ext>
            </a:extLst>
          </p:cNvPr>
          <p:cNvGraphicFramePr>
            <a:graphicFrameLocks noGrp="1"/>
          </p:cNvGraphicFramePr>
          <p:nvPr>
            <p:extLst>
              <p:ext uri="{D42A27DB-BD31-4B8C-83A1-F6EECF244321}">
                <p14:modId xmlns:p14="http://schemas.microsoft.com/office/powerpoint/2010/main" val="1340739431"/>
              </p:ext>
            </p:extLst>
          </p:nvPr>
        </p:nvGraphicFramePr>
        <p:xfrm>
          <a:off x="97183" y="533185"/>
          <a:ext cx="9046817" cy="6301065"/>
        </p:xfrm>
        <a:graphic>
          <a:graphicData uri="http://schemas.openxmlformats.org/drawingml/2006/table">
            <a:tbl>
              <a:tblPr firstRow="1" bandRow="1">
                <a:tableStyleId>{5940675A-B579-460E-94D1-54222C63F5DA}</a:tableStyleId>
              </a:tblPr>
              <a:tblGrid>
                <a:gridCol w="959721">
                  <a:extLst>
                    <a:ext uri="{9D8B030D-6E8A-4147-A177-3AD203B41FA5}">
                      <a16:colId xmlns:a16="http://schemas.microsoft.com/office/drawing/2014/main" val="3354357577"/>
                    </a:ext>
                  </a:extLst>
                </a:gridCol>
                <a:gridCol w="6899563">
                  <a:extLst>
                    <a:ext uri="{9D8B030D-6E8A-4147-A177-3AD203B41FA5}">
                      <a16:colId xmlns:a16="http://schemas.microsoft.com/office/drawing/2014/main" val="422733033"/>
                    </a:ext>
                  </a:extLst>
                </a:gridCol>
                <a:gridCol w="1187533">
                  <a:extLst>
                    <a:ext uri="{9D8B030D-6E8A-4147-A177-3AD203B41FA5}">
                      <a16:colId xmlns:a16="http://schemas.microsoft.com/office/drawing/2014/main" val="2790482324"/>
                    </a:ext>
                  </a:extLst>
                </a:gridCol>
              </a:tblGrid>
              <a:tr h="457200">
                <a:tc>
                  <a:txBody>
                    <a:bodyPr/>
                    <a:lstStyle/>
                    <a:p>
                      <a:pPr algn="ctr"/>
                      <a:r>
                        <a:rPr lang="en-US" sz="2400" b="1" dirty="0"/>
                        <a:t>Jude</a:t>
                      </a:r>
                    </a:p>
                  </a:txBody>
                  <a:tcPr/>
                </a:tc>
                <a:tc>
                  <a:txBody>
                    <a:bodyPr/>
                    <a:lstStyle/>
                    <a:p>
                      <a:r>
                        <a:rPr lang="en-US" sz="2400" b="1" dirty="0"/>
                        <a:t>  Topic of verse</a:t>
                      </a:r>
                    </a:p>
                  </a:txBody>
                  <a:tcPr/>
                </a:tc>
                <a:tc>
                  <a:txBody>
                    <a:bodyPr/>
                    <a:lstStyle/>
                    <a:p>
                      <a:pPr algn="ctr"/>
                      <a:r>
                        <a:rPr lang="en-US" sz="2400" b="1" dirty="0"/>
                        <a:t>2 Peter</a:t>
                      </a:r>
                    </a:p>
                  </a:txBody>
                  <a:tcPr/>
                </a:tc>
                <a:extLst>
                  <a:ext uri="{0D108BD9-81ED-4DB2-BD59-A6C34878D82A}">
                    <a16:rowId xmlns:a16="http://schemas.microsoft.com/office/drawing/2014/main" val="94961557"/>
                  </a:ext>
                </a:extLst>
              </a:tr>
              <a:tr h="389591">
                <a:tc>
                  <a:txBody>
                    <a:bodyPr/>
                    <a:lstStyle/>
                    <a:p>
                      <a:pPr algn="ctr"/>
                      <a:r>
                        <a:rPr lang="en-US" b="1" dirty="0"/>
                        <a:t>4</a:t>
                      </a:r>
                    </a:p>
                  </a:txBody>
                  <a:tcPr/>
                </a:tc>
                <a:tc>
                  <a:txBody>
                    <a:bodyPr/>
                    <a:lstStyle/>
                    <a:p>
                      <a:r>
                        <a:rPr lang="en-US" b="1" dirty="0"/>
                        <a:t>False Teachers deny the Master,</a:t>
                      </a:r>
                      <a:r>
                        <a:rPr lang="en-US" b="1" baseline="0" dirty="0"/>
                        <a:t> </a:t>
                      </a:r>
                      <a:r>
                        <a:rPr lang="en-US" b="1" dirty="0"/>
                        <a:t>Jesus Christ</a:t>
                      </a:r>
                    </a:p>
                  </a:txBody>
                  <a:tcPr/>
                </a:tc>
                <a:tc>
                  <a:txBody>
                    <a:bodyPr/>
                    <a:lstStyle/>
                    <a:p>
                      <a:pPr algn="ctr"/>
                      <a:r>
                        <a:rPr lang="en-US" b="1" dirty="0"/>
                        <a:t>2:1</a:t>
                      </a:r>
                    </a:p>
                  </a:txBody>
                  <a:tcPr/>
                </a:tc>
                <a:extLst>
                  <a:ext uri="{0D108BD9-81ED-4DB2-BD59-A6C34878D82A}">
                    <a16:rowId xmlns:a16="http://schemas.microsoft.com/office/drawing/2014/main" val="1696323844"/>
                  </a:ext>
                </a:extLst>
              </a:tr>
              <a:tr h="389591">
                <a:tc>
                  <a:txBody>
                    <a:bodyPr/>
                    <a:lstStyle/>
                    <a:p>
                      <a:pPr algn="ctr"/>
                      <a:r>
                        <a:rPr lang="en-US" b="1" dirty="0"/>
                        <a:t>4</a:t>
                      </a:r>
                    </a:p>
                  </a:txBody>
                  <a:tcPr/>
                </a:tc>
                <a:tc>
                  <a:txBody>
                    <a:bodyPr/>
                    <a:lstStyle/>
                    <a:p>
                      <a:r>
                        <a:rPr lang="en-US" b="1" dirty="0"/>
                        <a:t>Their condemnation was determined long ago</a:t>
                      </a:r>
                    </a:p>
                  </a:txBody>
                  <a:tcPr/>
                </a:tc>
                <a:tc>
                  <a:txBody>
                    <a:bodyPr/>
                    <a:lstStyle/>
                    <a:p>
                      <a:pPr algn="ctr"/>
                      <a:r>
                        <a:rPr lang="en-US" b="1" dirty="0"/>
                        <a:t>2:3</a:t>
                      </a:r>
                    </a:p>
                  </a:txBody>
                  <a:tcPr/>
                </a:tc>
                <a:extLst>
                  <a:ext uri="{0D108BD9-81ED-4DB2-BD59-A6C34878D82A}">
                    <a16:rowId xmlns:a16="http://schemas.microsoft.com/office/drawing/2014/main" val="3593277023"/>
                  </a:ext>
                </a:extLst>
              </a:tr>
              <a:tr h="389591">
                <a:tc>
                  <a:txBody>
                    <a:bodyPr/>
                    <a:lstStyle/>
                    <a:p>
                      <a:pPr algn="ctr"/>
                      <a:r>
                        <a:rPr lang="en-US" b="1" dirty="0"/>
                        <a:t>6</a:t>
                      </a:r>
                    </a:p>
                  </a:txBody>
                  <a:tcPr/>
                </a:tc>
                <a:tc>
                  <a:txBody>
                    <a:bodyPr/>
                    <a:lstStyle/>
                    <a:p>
                      <a:r>
                        <a:rPr lang="en-US" b="1" dirty="0"/>
                        <a:t>Rebellious angels are kept in bonds until judgement</a:t>
                      </a:r>
                    </a:p>
                  </a:txBody>
                  <a:tcPr/>
                </a:tc>
                <a:tc>
                  <a:txBody>
                    <a:bodyPr/>
                    <a:lstStyle/>
                    <a:p>
                      <a:pPr algn="ctr"/>
                      <a:r>
                        <a:rPr lang="en-US" b="1" dirty="0"/>
                        <a:t>2:4</a:t>
                      </a:r>
                    </a:p>
                  </a:txBody>
                  <a:tcPr/>
                </a:tc>
                <a:extLst>
                  <a:ext uri="{0D108BD9-81ED-4DB2-BD59-A6C34878D82A}">
                    <a16:rowId xmlns:a16="http://schemas.microsoft.com/office/drawing/2014/main" val="3186593510"/>
                  </a:ext>
                </a:extLst>
              </a:tr>
              <a:tr h="389591">
                <a:tc>
                  <a:txBody>
                    <a:bodyPr/>
                    <a:lstStyle/>
                    <a:p>
                      <a:pPr algn="ctr"/>
                      <a:r>
                        <a:rPr lang="en-US" b="1" dirty="0"/>
                        <a:t>7</a:t>
                      </a:r>
                    </a:p>
                  </a:txBody>
                  <a:tcPr/>
                </a:tc>
                <a:tc>
                  <a:txBody>
                    <a:bodyPr/>
                    <a:lstStyle/>
                    <a:p>
                      <a:r>
                        <a:rPr lang="en-US" b="1" dirty="0"/>
                        <a:t>Sodom and Gomorrah serve as examples of judgment</a:t>
                      </a:r>
                    </a:p>
                  </a:txBody>
                  <a:tcPr/>
                </a:tc>
                <a:tc>
                  <a:txBody>
                    <a:bodyPr/>
                    <a:lstStyle/>
                    <a:p>
                      <a:pPr algn="ctr"/>
                      <a:r>
                        <a:rPr lang="en-US" b="1" dirty="0"/>
                        <a:t>2:6</a:t>
                      </a:r>
                    </a:p>
                  </a:txBody>
                  <a:tcPr/>
                </a:tc>
                <a:extLst>
                  <a:ext uri="{0D108BD9-81ED-4DB2-BD59-A6C34878D82A}">
                    <a16:rowId xmlns:a16="http://schemas.microsoft.com/office/drawing/2014/main" val="2243765659"/>
                  </a:ext>
                </a:extLst>
              </a:tr>
              <a:tr h="389591">
                <a:tc>
                  <a:txBody>
                    <a:bodyPr/>
                    <a:lstStyle/>
                    <a:p>
                      <a:pPr algn="ctr"/>
                      <a:r>
                        <a:rPr lang="en-US" b="1" dirty="0"/>
                        <a:t>8</a:t>
                      </a:r>
                    </a:p>
                  </a:txBody>
                  <a:tcPr/>
                </a:tc>
                <a:tc>
                  <a:txBody>
                    <a:bodyPr/>
                    <a:lstStyle/>
                    <a:p>
                      <a:r>
                        <a:rPr lang="en-US" b="1" dirty="0"/>
                        <a:t>These men defile their flesh and reject authority</a:t>
                      </a:r>
                    </a:p>
                  </a:txBody>
                  <a:tcPr/>
                </a:tc>
                <a:tc>
                  <a:txBody>
                    <a:bodyPr/>
                    <a:lstStyle/>
                    <a:p>
                      <a:pPr algn="ctr"/>
                      <a:r>
                        <a:rPr lang="en-US" b="1" dirty="0"/>
                        <a:t>2:10</a:t>
                      </a:r>
                    </a:p>
                  </a:txBody>
                  <a:tcPr/>
                </a:tc>
                <a:extLst>
                  <a:ext uri="{0D108BD9-81ED-4DB2-BD59-A6C34878D82A}">
                    <a16:rowId xmlns:a16="http://schemas.microsoft.com/office/drawing/2014/main" val="2833416958"/>
                  </a:ext>
                </a:extLst>
              </a:tr>
              <a:tr h="389591">
                <a:tc>
                  <a:txBody>
                    <a:bodyPr/>
                    <a:lstStyle/>
                    <a:p>
                      <a:pPr algn="ctr"/>
                      <a:r>
                        <a:rPr lang="en-US" b="1" dirty="0"/>
                        <a:t>9</a:t>
                      </a:r>
                    </a:p>
                  </a:txBody>
                  <a:tcPr/>
                </a:tc>
                <a:tc>
                  <a:txBody>
                    <a:bodyPr/>
                    <a:lstStyle/>
                    <a:p>
                      <a:r>
                        <a:rPr lang="en-US" b="1" dirty="0"/>
                        <a:t>Angels do not bring a railing accusation on others</a:t>
                      </a:r>
                    </a:p>
                  </a:txBody>
                  <a:tcPr/>
                </a:tc>
                <a:tc>
                  <a:txBody>
                    <a:bodyPr/>
                    <a:lstStyle/>
                    <a:p>
                      <a:pPr algn="ctr"/>
                      <a:r>
                        <a:rPr lang="en-US" b="1" dirty="0"/>
                        <a:t>2:11</a:t>
                      </a:r>
                    </a:p>
                  </a:txBody>
                  <a:tcPr/>
                </a:tc>
                <a:extLst>
                  <a:ext uri="{0D108BD9-81ED-4DB2-BD59-A6C34878D82A}">
                    <a16:rowId xmlns:a16="http://schemas.microsoft.com/office/drawing/2014/main" val="2145011036"/>
                  </a:ext>
                </a:extLst>
              </a:tr>
              <a:tr h="389591">
                <a:tc>
                  <a:txBody>
                    <a:bodyPr/>
                    <a:lstStyle/>
                    <a:p>
                      <a:pPr algn="ctr"/>
                      <a:r>
                        <a:rPr lang="en-US" b="1" dirty="0"/>
                        <a:t>10</a:t>
                      </a:r>
                    </a:p>
                  </a:txBody>
                  <a:tcPr/>
                </a:tc>
                <a:tc>
                  <a:txBody>
                    <a:bodyPr/>
                    <a:lstStyle/>
                    <a:p>
                      <a:r>
                        <a:rPr lang="en-US" b="1" dirty="0"/>
                        <a:t>These men revile what they do not understand</a:t>
                      </a:r>
                    </a:p>
                  </a:txBody>
                  <a:tcPr/>
                </a:tc>
                <a:tc>
                  <a:txBody>
                    <a:bodyPr/>
                    <a:lstStyle/>
                    <a:p>
                      <a:pPr algn="ctr"/>
                      <a:r>
                        <a:rPr lang="en-US" b="1" dirty="0"/>
                        <a:t>2:12</a:t>
                      </a:r>
                    </a:p>
                  </a:txBody>
                  <a:tcPr/>
                </a:tc>
                <a:extLst>
                  <a:ext uri="{0D108BD9-81ED-4DB2-BD59-A6C34878D82A}">
                    <a16:rowId xmlns:a16="http://schemas.microsoft.com/office/drawing/2014/main" val="2834458117"/>
                  </a:ext>
                </a:extLst>
              </a:tr>
              <a:tr h="389591">
                <a:tc>
                  <a:txBody>
                    <a:bodyPr/>
                    <a:lstStyle/>
                    <a:p>
                      <a:pPr algn="ctr"/>
                      <a:r>
                        <a:rPr lang="en-US" b="1" dirty="0"/>
                        <a:t>10</a:t>
                      </a:r>
                    </a:p>
                  </a:txBody>
                  <a:tcPr/>
                </a:tc>
                <a:tc>
                  <a:txBody>
                    <a:bodyPr/>
                    <a:lstStyle/>
                    <a:p>
                      <a:r>
                        <a:rPr lang="en-US" b="1" dirty="0"/>
                        <a:t>They are creatures of instinct;</a:t>
                      </a:r>
                      <a:r>
                        <a:rPr lang="en-US" b="1" baseline="0" dirty="0"/>
                        <a:t> </a:t>
                      </a:r>
                      <a:r>
                        <a:rPr lang="en-US" b="1" dirty="0"/>
                        <a:t> unreasoning brute animals</a:t>
                      </a:r>
                    </a:p>
                  </a:txBody>
                  <a:tcPr/>
                </a:tc>
                <a:tc>
                  <a:txBody>
                    <a:bodyPr/>
                    <a:lstStyle/>
                    <a:p>
                      <a:pPr algn="ctr"/>
                      <a:r>
                        <a:rPr lang="en-US" b="1" dirty="0"/>
                        <a:t>2:12</a:t>
                      </a:r>
                    </a:p>
                  </a:txBody>
                  <a:tcPr/>
                </a:tc>
                <a:extLst>
                  <a:ext uri="{0D108BD9-81ED-4DB2-BD59-A6C34878D82A}">
                    <a16:rowId xmlns:a16="http://schemas.microsoft.com/office/drawing/2014/main" val="1416365395"/>
                  </a:ext>
                </a:extLst>
              </a:tr>
              <a:tr h="389591">
                <a:tc>
                  <a:txBody>
                    <a:bodyPr/>
                    <a:lstStyle/>
                    <a:p>
                      <a:pPr algn="ctr"/>
                      <a:r>
                        <a:rPr lang="en-US" b="1" dirty="0"/>
                        <a:t>11</a:t>
                      </a:r>
                    </a:p>
                  </a:txBody>
                  <a:tcPr/>
                </a:tc>
                <a:tc>
                  <a:txBody>
                    <a:bodyPr/>
                    <a:lstStyle/>
                    <a:p>
                      <a:r>
                        <a:rPr lang="en-US" b="1" dirty="0"/>
                        <a:t>They follow the error of Balaam</a:t>
                      </a:r>
                    </a:p>
                  </a:txBody>
                  <a:tcPr/>
                </a:tc>
                <a:tc>
                  <a:txBody>
                    <a:bodyPr/>
                    <a:lstStyle/>
                    <a:p>
                      <a:pPr algn="ctr"/>
                      <a:r>
                        <a:rPr lang="en-US" b="1" dirty="0"/>
                        <a:t>2:15</a:t>
                      </a:r>
                    </a:p>
                  </a:txBody>
                  <a:tcPr/>
                </a:tc>
                <a:extLst>
                  <a:ext uri="{0D108BD9-81ED-4DB2-BD59-A6C34878D82A}">
                    <a16:rowId xmlns:a16="http://schemas.microsoft.com/office/drawing/2014/main" val="780077749"/>
                  </a:ext>
                </a:extLst>
              </a:tr>
              <a:tr h="389591">
                <a:tc>
                  <a:txBody>
                    <a:bodyPr/>
                    <a:lstStyle/>
                    <a:p>
                      <a:pPr algn="ctr"/>
                      <a:r>
                        <a:rPr lang="en-US" b="1" dirty="0"/>
                        <a:t>12</a:t>
                      </a:r>
                    </a:p>
                  </a:txBody>
                  <a:tcPr/>
                </a:tc>
                <a:tc>
                  <a:txBody>
                    <a:bodyPr/>
                    <a:lstStyle/>
                    <a:p>
                      <a:r>
                        <a:rPr lang="en-US" b="1" dirty="0"/>
                        <a:t>They are spots</a:t>
                      </a:r>
                      <a:r>
                        <a:rPr lang="en-US" b="1" baseline="0" dirty="0"/>
                        <a:t> and blemishes</a:t>
                      </a:r>
                      <a:r>
                        <a:rPr lang="en-US" b="1" dirty="0"/>
                        <a:t> when they feast with you</a:t>
                      </a:r>
                    </a:p>
                  </a:txBody>
                  <a:tcPr/>
                </a:tc>
                <a:tc>
                  <a:txBody>
                    <a:bodyPr/>
                    <a:lstStyle/>
                    <a:p>
                      <a:pPr algn="ctr"/>
                      <a:r>
                        <a:rPr lang="en-US" b="1" dirty="0"/>
                        <a:t>2:13</a:t>
                      </a:r>
                    </a:p>
                  </a:txBody>
                  <a:tcPr/>
                </a:tc>
                <a:extLst>
                  <a:ext uri="{0D108BD9-81ED-4DB2-BD59-A6C34878D82A}">
                    <a16:rowId xmlns:a16="http://schemas.microsoft.com/office/drawing/2014/main" val="2816342706"/>
                  </a:ext>
                </a:extLst>
              </a:tr>
              <a:tr h="389591">
                <a:tc>
                  <a:txBody>
                    <a:bodyPr/>
                    <a:lstStyle/>
                    <a:p>
                      <a:pPr algn="ctr"/>
                      <a:r>
                        <a:rPr lang="en-US" b="1" dirty="0"/>
                        <a:t>12</a:t>
                      </a:r>
                    </a:p>
                  </a:txBody>
                  <a:tcPr/>
                </a:tc>
                <a:tc>
                  <a:txBody>
                    <a:bodyPr/>
                    <a:lstStyle/>
                    <a:p>
                      <a:r>
                        <a:rPr lang="en-US" b="1" dirty="0"/>
                        <a:t>They are waterless clouds carried by winds</a:t>
                      </a:r>
                    </a:p>
                  </a:txBody>
                  <a:tcPr/>
                </a:tc>
                <a:tc>
                  <a:txBody>
                    <a:bodyPr/>
                    <a:lstStyle/>
                    <a:p>
                      <a:pPr algn="ctr"/>
                      <a:r>
                        <a:rPr lang="en-US" b="1" dirty="0"/>
                        <a:t>2:17</a:t>
                      </a:r>
                    </a:p>
                  </a:txBody>
                  <a:tcPr/>
                </a:tc>
                <a:extLst>
                  <a:ext uri="{0D108BD9-81ED-4DB2-BD59-A6C34878D82A}">
                    <a16:rowId xmlns:a16="http://schemas.microsoft.com/office/drawing/2014/main" val="4037458060"/>
                  </a:ext>
                </a:extLst>
              </a:tr>
              <a:tr h="389591">
                <a:tc>
                  <a:txBody>
                    <a:bodyPr/>
                    <a:lstStyle/>
                    <a:p>
                      <a:pPr algn="ctr"/>
                      <a:r>
                        <a:rPr lang="en-US" b="1" dirty="0"/>
                        <a:t>13</a:t>
                      </a:r>
                    </a:p>
                  </a:txBody>
                  <a:tcPr/>
                </a:tc>
                <a:tc>
                  <a:txBody>
                    <a:bodyPr/>
                    <a:lstStyle/>
                    <a:p>
                      <a:r>
                        <a:rPr lang="en-US" b="1" dirty="0"/>
                        <a:t>For them the black darkness has been reserved</a:t>
                      </a:r>
                    </a:p>
                  </a:txBody>
                  <a:tcPr/>
                </a:tc>
                <a:tc>
                  <a:txBody>
                    <a:bodyPr/>
                    <a:lstStyle/>
                    <a:p>
                      <a:pPr algn="ctr"/>
                      <a:r>
                        <a:rPr lang="en-US" b="1" dirty="0"/>
                        <a:t>2:17</a:t>
                      </a:r>
                    </a:p>
                  </a:txBody>
                  <a:tcPr/>
                </a:tc>
                <a:extLst>
                  <a:ext uri="{0D108BD9-81ED-4DB2-BD59-A6C34878D82A}">
                    <a16:rowId xmlns:a16="http://schemas.microsoft.com/office/drawing/2014/main" val="403586389"/>
                  </a:ext>
                </a:extLst>
              </a:tr>
              <a:tr h="389591">
                <a:tc>
                  <a:txBody>
                    <a:bodyPr/>
                    <a:lstStyle/>
                    <a:p>
                      <a:pPr algn="ctr"/>
                      <a:r>
                        <a:rPr lang="en-US" b="1" dirty="0"/>
                        <a:t>16</a:t>
                      </a:r>
                    </a:p>
                  </a:txBody>
                  <a:tcPr/>
                </a:tc>
                <a:tc>
                  <a:txBody>
                    <a:bodyPr/>
                    <a:lstStyle/>
                    <a:p>
                      <a:r>
                        <a:rPr lang="en-US" b="1" dirty="0"/>
                        <a:t>They follow their own lusts and speak arrogantly</a:t>
                      </a:r>
                    </a:p>
                  </a:txBody>
                  <a:tcPr/>
                </a:tc>
                <a:tc>
                  <a:txBody>
                    <a:bodyPr/>
                    <a:lstStyle/>
                    <a:p>
                      <a:pPr algn="ctr"/>
                      <a:r>
                        <a:rPr lang="en-US" b="1" dirty="0"/>
                        <a:t>2:18</a:t>
                      </a:r>
                    </a:p>
                  </a:txBody>
                  <a:tcPr/>
                </a:tc>
                <a:extLst>
                  <a:ext uri="{0D108BD9-81ED-4DB2-BD59-A6C34878D82A}">
                    <a16:rowId xmlns:a16="http://schemas.microsoft.com/office/drawing/2014/main" val="1172079537"/>
                  </a:ext>
                </a:extLst>
              </a:tr>
              <a:tr h="389591">
                <a:tc>
                  <a:txBody>
                    <a:bodyPr/>
                    <a:lstStyle/>
                    <a:p>
                      <a:pPr algn="ctr"/>
                      <a:r>
                        <a:rPr lang="en-US" b="1" dirty="0"/>
                        <a:t>17</a:t>
                      </a:r>
                    </a:p>
                  </a:txBody>
                  <a:tcPr/>
                </a:tc>
                <a:tc>
                  <a:txBody>
                    <a:bodyPr/>
                    <a:lstStyle/>
                    <a:p>
                      <a:r>
                        <a:rPr lang="en-US" b="1" dirty="0"/>
                        <a:t>Admonished to remember the words spoken by the apostles</a:t>
                      </a:r>
                    </a:p>
                  </a:txBody>
                  <a:tcPr/>
                </a:tc>
                <a:tc>
                  <a:txBody>
                    <a:bodyPr/>
                    <a:lstStyle/>
                    <a:p>
                      <a:pPr algn="ctr"/>
                      <a:r>
                        <a:rPr lang="en-US" b="1" dirty="0"/>
                        <a:t>3:2</a:t>
                      </a:r>
                    </a:p>
                  </a:txBody>
                  <a:tcPr/>
                </a:tc>
                <a:extLst>
                  <a:ext uri="{0D108BD9-81ED-4DB2-BD59-A6C34878D82A}">
                    <a16:rowId xmlns:a16="http://schemas.microsoft.com/office/drawing/2014/main" val="2094975621"/>
                  </a:ext>
                </a:extLst>
              </a:tr>
              <a:tr h="389591">
                <a:tc>
                  <a:txBody>
                    <a:bodyPr/>
                    <a:lstStyle/>
                    <a:p>
                      <a:pPr algn="ctr"/>
                      <a:r>
                        <a:rPr lang="en-US" b="1" dirty="0"/>
                        <a:t>18</a:t>
                      </a:r>
                    </a:p>
                  </a:txBody>
                  <a:tcPr/>
                </a:tc>
                <a:tc>
                  <a:txBody>
                    <a:bodyPr/>
                    <a:lstStyle/>
                    <a:p>
                      <a:r>
                        <a:rPr lang="en-US" b="1" dirty="0"/>
                        <a:t>In the last days there will be mockers following after their own lusts</a:t>
                      </a:r>
                    </a:p>
                  </a:txBody>
                  <a:tcPr/>
                </a:tc>
                <a:tc>
                  <a:txBody>
                    <a:bodyPr/>
                    <a:lstStyle/>
                    <a:p>
                      <a:pPr algn="ctr"/>
                      <a:r>
                        <a:rPr lang="en-US" b="1" dirty="0"/>
                        <a:t>3:3</a:t>
                      </a:r>
                    </a:p>
                  </a:txBody>
                  <a:tcPr/>
                </a:tc>
                <a:extLst>
                  <a:ext uri="{0D108BD9-81ED-4DB2-BD59-A6C34878D82A}">
                    <a16:rowId xmlns:a16="http://schemas.microsoft.com/office/drawing/2014/main" val="4050514688"/>
                  </a:ext>
                </a:extLst>
              </a:tr>
            </a:tbl>
          </a:graphicData>
        </a:graphic>
      </p:graphicFrame>
      <p:sp>
        <p:nvSpPr>
          <p:cNvPr id="6" name="TextBox 5">
            <a:extLst>
              <a:ext uri="{FF2B5EF4-FFF2-40B4-BE49-F238E27FC236}">
                <a16:creationId xmlns:a16="http://schemas.microsoft.com/office/drawing/2014/main" id="{80A78EE2-9235-7242-BC90-EFA2BD1DA2F2}"/>
              </a:ext>
            </a:extLst>
          </p:cNvPr>
          <p:cNvSpPr txBox="1"/>
          <p:nvPr/>
        </p:nvSpPr>
        <p:spPr>
          <a:xfrm>
            <a:off x="-14056" y="-25687"/>
            <a:ext cx="9158056" cy="584775"/>
          </a:xfrm>
          <a:prstGeom prst="rect">
            <a:avLst/>
          </a:prstGeom>
          <a:solidFill>
            <a:schemeClr val="tx1"/>
          </a:solidFill>
        </p:spPr>
        <p:txBody>
          <a:bodyPr wrap="square" rtlCol="0" anchor="ctr">
            <a:spAutoFit/>
          </a:bodyPr>
          <a:lstStyle/>
          <a:p>
            <a:pPr algn="ctr"/>
            <a:r>
              <a:rPr lang="en-US" sz="3200" dirty="0">
                <a:solidFill>
                  <a:schemeClr val="accent1"/>
                </a:solidFill>
              </a:rPr>
              <a:t>Commonality between Jude and 2 Peter</a:t>
            </a:r>
          </a:p>
        </p:txBody>
      </p:sp>
    </p:spTree>
    <p:extLst>
      <p:ext uri="{BB962C8B-B14F-4D97-AF65-F5344CB8AC3E}">
        <p14:creationId xmlns:p14="http://schemas.microsoft.com/office/powerpoint/2010/main" val="757282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F43B9-7796-4042-BA1F-A46045148B1A}"/>
              </a:ext>
            </a:extLst>
          </p:cNvPr>
          <p:cNvSpPr>
            <a:spLocks noGrp="1"/>
          </p:cNvSpPr>
          <p:nvPr>
            <p:ph type="title" idx="4294967295"/>
          </p:nvPr>
        </p:nvSpPr>
        <p:spPr>
          <a:xfrm>
            <a:off x="166258" y="247399"/>
            <a:ext cx="8763989" cy="1143001"/>
          </a:xfrm>
        </p:spPr>
        <p:txBody>
          <a:bodyPr>
            <a:noAutofit/>
          </a:bodyPr>
          <a:lstStyle/>
          <a:p>
            <a:r>
              <a:rPr lang="en-US" sz="2600" i="1" dirty="0">
                <a:solidFill>
                  <a:srgbClr val="002060"/>
                </a:solidFill>
              </a:rPr>
              <a:t>Jude uses 8 illustrative examples while Peter uses 6.  Of the 10 total, 4 are in common and are presented in the same order.</a:t>
            </a:r>
          </a:p>
        </p:txBody>
      </p:sp>
      <p:sp>
        <p:nvSpPr>
          <p:cNvPr id="3" name="Text Placeholder 2">
            <a:extLst>
              <a:ext uri="{FF2B5EF4-FFF2-40B4-BE49-F238E27FC236}">
                <a16:creationId xmlns:a16="http://schemas.microsoft.com/office/drawing/2014/main" id="{D97F9EED-E6B5-4B43-807E-D4E71292688F}"/>
              </a:ext>
            </a:extLst>
          </p:cNvPr>
          <p:cNvSpPr>
            <a:spLocks noGrp="1"/>
          </p:cNvSpPr>
          <p:nvPr>
            <p:ph type="body" idx="4294967295"/>
          </p:nvPr>
        </p:nvSpPr>
        <p:spPr>
          <a:xfrm>
            <a:off x="0" y="1698625"/>
            <a:ext cx="4040188" cy="715963"/>
          </a:xfrm>
        </p:spPr>
        <p:txBody>
          <a:bodyPr/>
          <a:lstStyle/>
          <a:p>
            <a:pPr marL="118872" indent="0" algn="ctr">
              <a:buNone/>
            </a:pPr>
            <a:r>
              <a:rPr lang="en-US" b="1" dirty="0"/>
              <a:t>Jude</a:t>
            </a:r>
          </a:p>
        </p:txBody>
      </p:sp>
      <p:sp>
        <p:nvSpPr>
          <p:cNvPr id="4" name="Content Placeholder 3">
            <a:extLst>
              <a:ext uri="{FF2B5EF4-FFF2-40B4-BE49-F238E27FC236}">
                <a16:creationId xmlns:a16="http://schemas.microsoft.com/office/drawing/2014/main" id="{F7245D64-06AF-2944-A8B4-55A965C97F37}"/>
              </a:ext>
            </a:extLst>
          </p:cNvPr>
          <p:cNvSpPr>
            <a:spLocks noGrp="1"/>
          </p:cNvSpPr>
          <p:nvPr>
            <p:ph sz="half" idx="4294967295"/>
          </p:nvPr>
        </p:nvSpPr>
        <p:spPr>
          <a:xfrm>
            <a:off x="-1" y="2449514"/>
            <a:ext cx="4571997" cy="3868160"/>
          </a:xfrm>
        </p:spPr>
        <p:txBody>
          <a:bodyPr>
            <a:normAutofit fontScale="85000" lnSpcReduction="10000"/>
          </a:bodyPr>
          <a:lstStyle/>
          <a:p>
            <a:pPr marL="576072" indent="-457200">
              <a:buFont typeface="+mj-lt"/>
              <a:buAutoNum type="arabicPeriod"/>
            </a:pPr>
            <a:r>
              <a:rPr lang="en-US" dirty="0"/>
              <a:t>Israel in the wilderness (5)</a:t>
            </a:r>
          </a:p>
          <a:p>
            <a:pPr marL="576072" indent="-457200">
              <a:buFont typeface="+mj-lt"/>
              <a:buAutoNum type="arabicPeriod"/>
            </a:pPr>
            <a:r>
              <a:rPr lang="en-US" dirty="0"/>
              <a:t>Rebellious angels (6)</a:t>
            </a:r>
          </a:p>
          <a:p>
            <a:pPr marL="576072" indent="-457200">
              <a:buFont typeface="+mj-lt"/>
              <a:buAutoNum type="arabicPeriod"/>
            </a:pPr>
            <a:r>
              <a:rPr lang="en-US" dirty="0"/>
              <a:t>--------</a:t>
            </a:r>
          </a:p>
          <a:p>
            <a:pPr marL="576072" indent="-457200">
              <a:buFont typeface="+mj-lt"/>
              <a:buAutoNum type="arabicPeriod"/>
            </a:pPr>
            <a:r>
              <a:rPr lang="en-US" dirty="0"/>
              <a:t>Sodom &amp; Gomorrah (7)</a:t>
            </a:r>
          </a:p>
          <a:p>
            <a:pPr marL="576072" indent="-457200">
              <a:buFont typeface="+mj-lt"/>
              <a:buAutoNum type="arabicPeriod"/>
            </a:pPr>
            <a:r>
              <a:rPr lang="en-US" dirty="0"/>
              <a:t>--------</a:t>
            </a:r>
          </a:p>
          <a:p>
            <a:pPr marL="576072" indent="-457200">
              <a:buFont typeface="+mj-lt"/>
              <a:buAutoNum type="arabicPeriod"/>
            </a:pPr>
            <a:r>
              <a:rPr lang="en-US" dirty="0"/>
              <a:t>Michael the Archangel (9)</a:t>
            </a:r>
          </a:p>
          <a:p>
            <a:pPr marL="576072" indent="-457200">
              <a:buFont typeface="+mj-lt"/>
              <a:buAutoNum type="arabicPeriod"/>
            </a:pPr>
            <a:r>
              <a:rPr lang="en-US" dirty="0"/>
              <a:t>Cain (11)</a:t>
            </a:r>
          </a:p>
          <a:p>
            <a:pPr marL="576072" indent="-457200">
              <a:buFont typeface="+mj-lt"/>
              <a:buAutoNum type="arabicPeriod"/>
            </a:pPr>
            <a:r>
              <a:rPr lang="en-US" dirty="0"/>
              <a:t>Balaam (11)</a:t>
            </a:r>
          </a:p>
          <a:p>
            <a:pPr marL="576072" indent="-457200">
              <a:buFont typeface="+mj-lt"/>
              <a:buAutoNum type="arabicPeriod"/>
            </a:pPr>
            <a:r>
              <a:rPr lang="en-US" dirty="0"/>
              <a:t>Korah (11)</a:t>
            </a:r>
          </a:p>
          <a:p>
            <a:pPr marL="576072" indent="-457200">
              <a:buFont typeface="+mj-lt"/>
              <a:buAutoNum type="arabicPeriod"/>
            </a:pPr>
            <a:r>
              <a:rPr lang="en-US" dirty="0"/>
              <a:t>Enoch (14)</a:t>
            </a:r>
          </a:p>
        </p:txBody>
      </p:sp>
      <p:sp>
        <p:nvSpPr>
          <p:cNvPr id="5" name="Text Placeholder 4">
            <a:extLst>
              <a:ext uri="{FF2B5EF4-FFF2-40B4-BE49-F238E27FC236}">
                <a16:creationId xmlns:a16="http://schemas.microsoft.com/office/drawing/2014/main" id="{C500E69C-0903-F544-9015-A451837A1369}"/>
              </a:ext>
            </a:extLst>
          </p:cNvPr>
          <p:cNvSpPr>
            <a:spLocks noGrp="1"/>
          </p:cNvSpPr>
          <p:nvPr>
            <p:ph type="body" sz="quarter" idx="4294967295"/>
          </p:nvPr>
        </p:nvSpPr>
        <p:spPr>
          <a:xfrm>
            <a:off x="5102225" y="1698625"/>
            <a:ext cx="4041775" cy="715963"/>
          </a:xfrm>
        </p:spPr>
        <p:txBody>
          <a:bodyPr/>
          <a:lstStyle/>
          <a:p>
            <a:pPr marL="118872" indent="0" algn="ctr">
              <a:buNone/>
            </a:pPr>
            <a:r>
              <a:rPr lang="en-US" b="1" dirty="0"/>
              <a:t>2 Peter</a:t>
            </a:r>
          </a:p>
        </p:txBody>
      </p:sp>
      <p:sp>
        <p:nvSpPr>
          <p:cNvPr id="6" name="Content Placeholder 5">
            <a:extLst>
              <a:ext uri="{FF2B5EF4-FFF2-40B4-BE49-F238E27FC236}">
                <a16:creationId xmlns:a16="http://schemas.microsoft.com/office/drawing/2014/main" id="{7F0A0C09-5B23-F249-B751-4E73C6EB15D0}"/>
              </a:ext>
            </a:extLst>
          </p:cNvPr>
          <p:cNvSpPr>
            <a:spLocks noGrp="1"/>
          </p:cNvSpPr>
          <p:nvPr>
            <p:ph sz="quarter" idx="4294967295"/>
          </p:nvPr>
        </p:nvSpPr>
        <p:spPr>
          <a:xfrm>
            <a:off x="4512621" y="2422566"/>
            <a:ext cx="4607625" cy="4215741"/>
          </a:xfrm>
        </p:spPr>
        <p:txBody>
          <a:bodyPr>
            <a:normAutofit fontScale="92500" lnSpcReduction="10000"/>
          </a:bodyPr>
          <a:lstStyle/>
          <a:p>
            <a:pPr marL="576072" indent="-457200">
              <a:buFont typeface="+mj-lt"/>
              <a:buAutoNum type="arabicPeriod"/>
            </a:pPr>
            <a:r>
              <a:rPr lang="en-US" dirty="0"/>
              <a:t>--------</a:t>
            </a:r>
          </a:p>
          <a:p>
            <a:pPr marL="576072" indent="-457200">
              <a:buFont typeface="+mj-lt"/>
              <a:buAutoNum type="arabicPeriod"/>
            </a:pPr>
            <a:r>
              <a:rPr lang="en-US" sz="2900" dirty="0"/>
              <a:t>Rebellious angels (2:4)</a:t>
            </a:r>
          </a:p>
          <a:p>
            <a:pPr marL="576072" indent="-457200">
              <a:buFont typeface="+mj-lt"/>
              <a:buAutoNum type="arabicPeriod"/>
            </a:pPr>
            <a:r>
              <a:rPr lang="en-US" sz="2900" dirty="0"/>
              <a:t>Noah (2:5)</a:t>
            </a:r>
          </a:p>
          <a:p>
            <a:pPr marL="576072" indent="-457200">
              <a:buFont typeface="+mj-lt"/>
              <a:buAutoNum type="arabicPeriod"/>
            </a:pPr>
            <a:r>
              <a:rPr lang="en-US" sz="2900" dirty="0"/>
              <a:t>Sodom &amp; Gomorrah (2:6)</a:t>
            </a:r>
          </a:p>
          <a:p>
            <a:pPr marL="576072" indent="-457200">
              <a:buFont typeface="+mj-lt"/>
              <a:buAutoNum type="arabicPeriod"/>
            </a:pPr>
            <a:r>
              <a:rPr lang="en-US" sz="2900" dirty="0"/>
              <a:t>Lot  (2:7-8)</a:t>
            </a:r>
          </a:p>
          <a:p>
            <a:pPr marL="576072" indent="-457200">
              <a:buFont typeface="+mj-lt"/>
              <a:buAutoNum type="arabicPeriod"/>
            </a:pPr>
            <a:r>
              <a:rPr lang="en-US" sz="2900" dirty="0"/>
              <a:t>Angels (2:11)</a:t>
            </a:r>
          </a:p>
          <a:p>
            <a:pPr marL="576072" indent="-457200">
              <a:buFont typeface="+mj-lt"/>
              <a:buAutoNum type="arabicPeriod"/>
            </a:pPr>
            <a:r>
              <a:rPr lang="en-US" sz="2900" dirty="0"/>
              <a:t>--------</a:t>
            </a:r>
          </a:p>
          <a:p>
            <a:pPr marL="576072" indent="-457200">
              <a:buFont typeface="+mj-lt"/>
              <a:buAutoNum type="arabicPeriod"/>
            </a:pPr>
            <a:r>
              <a:rPr lang="en-US" sz="2900" dirty="0"/>
              <a:t>Balaam (2:15-16)</a:t>
            </a:r>
          </a:p>
          <a:p>
            <a:pPr marL="576072" indent="-457200">
              <a:buFont typeface="+mj-lt"/>
              <a:buAutoNum type="arabicPeriod"/>
            </a:pPr>
            <a:r>
              <a:rPr lang="en-US" sz="2900" dirty="0"/>
              <a:t>--------</a:t>
            </a:r>
          </a:p>
          <a:p>
            <a:pPr marL="576072" indent="-457200">
              <a:buFont typeface="+mj-lt"/>
              <a:buAutoNum type="arabicPeriod"/>
            </a:pPr>
            <a:r>
              <a:rPr lang="en-US" sz="2900" dirty="0"/>
              <a:t>--------</a:t>
            </a:r>
          </a:p>
        </p:txBody>
      </p:sp>
      <p:cxnSp>
        <p:nvCxnSpPr>
          <p:cNvPr id="8" name="Straight Connector 7">
            <a:extLst>
              <a:ext uri="{FF2B5EF4-FFF2-40B4-BE49-F238E27FC236}">
                <a16:creationId xmlns:a16="http://schemas.microsoft.com/office/drawing/2014/main" id="{715845CB-1ED4-BA42-9CE0-D3BFEB3FEBBF}"/>
              </a:ext>
            </a:extLst>
          </p:cNvPr>
          <p:cNvCxnSpPr>
            <a:cxnSpLocks/>
          </p:cNvCxnSpPr>
          <p:nvPr/>
        </p:nvCxnSpPr>
        <p:spPr>
          <a:xfrm>
            <a:off x="4381996" y="1905000"/>
            <a:ext cx="0" cy="44958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589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3431A2-42FD-DC4D-B47D-19C14B286928}"/>
              </a:ext>
            </a:extLst>
          </p:cNvPr>
          <p:cNvSpPr>
            <a:spLocks noGrp="1"/>
          </p:cNvSpPr>
          <p:nvPr>
            <p:ph idx="4294967295"/>
          </p:nvPr>
        </p:nvSpPr>
        <p:spPr>
          <a:xfrm>
            <a:off x="286000" y="530425"/>
            <a:ext cx="8610600" cy="3554681"/>
          </a:xfrm>
        </p:spPr>
        <p:txBody>
          <a:bodyPr>
            <a:normAutofit/>
          </a:bodyPr>
          <a:lstStyle/>
          <a:p>
            <a:pPr marL="118872" indent="0">
              <a:buNone/>
            </a:pPr>
            <a:r>
              <a:rPr lang="en-US" sz="2200" dirty="0"/>
              <a:t>“It requires no more than a casual reading of Jude to conclude that the Christian communities he addressed were threatened by individuals whom the author labeled ”ungodly persons” (Jude 4).  What Jude had to say about these “ungodly persons” is strikingly similar to people whom Peter called “false teachers” (2 Pet 2:1).  Jude’s “ungodly persons” and Peter’s “false teachers” used Christians for the sake of their own gain (Jude 16; 2 Pet 2:14), and despised authority … The letters of Jude and 2 Peter are clearly interlocked in some way.” </a:t>
            </a:r>
          </a:p>
          <a:p>
            <a:pPr marL="118872" indent="0">
              <a:buNone/>
            </a:pPr>
            <a:r>
              <a:rPr lang="en-US" sz="2200" dirty="0"/>
              <a:t>	--- </a:t>
            </a:r>
            <a:r>
              <a:rPr lang="en-US" sz="1600" dirty="0"/>
              <a:t>Duane Warden, Truth for Today Commentary, 1 &amp; 2 Peter &amp; Jude, page 449-450</a:t>
            </a:r>
            <a:endParaRPr lang="en-US" sz="2200" dirty="0"/>
          </a:p>
        </p:txBody>
      </p:sp>
      <p:sp>
        <p:nvSpPr>
          <p:cNvPr id="5" name="Text Box 2"/>
          <p:cNvSpPr txBox="1">
            <a:spLocks noChangeArrowheads="1"/>
          </p:cNvSpPr>
          <p:nvPr/>
        </p:nvSpPr>
        <p:spPr bwMode="auto">
          <a:xfrm>
            <a:off x="286787" y="4185661"/>
            <a:ext cx="8610114" cy="1754326"/>
          </a:xfrm>
          <a:prstGeom prst="rect">
            <a:avLst/>
          </a:prstGeom>
          <a:noFill/>
          <a:ln w="5715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solidFill>
                  <a:srgbClr val="000000"/>
                </a:solidFill>
                <a:latin typeface="Arial"/>
              </a:rPr>
              <a:t>There has been scholarly argument about whether one of these writers</a:t>
            </a:r>
          </a:p>
          <a:p>
            <a:r>
              <a:rPr lang="en-US" altLang="en-US" b="1" dirty="0">
                <a:solidFill>
                  <a:srgbClr val="000000"/>
                </a:solidFill>
                <a:latin typeface="Arial"/>
              </a:rPr>
              <a:t>(Jude &amp; Peter) copied from the other because of much similarity of some </a:t>
            </a:r>
          </a:p>
          <a:p>
            <a:r>
              <a:rPr lang="en-US" altLang="en-US" b="1" dirty="0">
                <a:solidFill>
                  <a:srgbClr val="000000"/>
                </a:solidFill>
                <a:latin typeface="Arial"/>
              </a:rPr>
              <a:t>passages.  It is possible that Jude may have been motivated to change his </a:t>
            </a:r>
          </a:p>
          <a:p>
            <a:r>
              <a:rPr lang="en-US" altLang="en-US" b="1" dirty="0">
                <a:solidFill>
                  <a:srgbClr val="000000"/>
                </a:solidFill>
                <a:latin typeface="Arial"/>
              </a:rPr>
              <a:t>theme because of the same rise of false teaching that prompted Peter’s </a:t>
            </a:r>
          </a:p>
          <a:p>
            <a:r>
              <a:rPr lang="en-US" altLang="en-US" b="1" dirty="0">
                <a:solidFill>
                  <a:srgbClr val="000000"/>
                </a:solidFill>
                <a:latin typeface="Arial"/>
              </a:rPr>
              <a:t>letter, or by Peter’s letter itself.  But, it is also possible that the inspiration of </a:t>
            </a:r>
          </a:p>
          <a:p>
            <a:r>
              <a:rPr lang="en-US" altLang="en-US" b="1" dirty="0">
                <a:solidFill>
                  <a:srgbClr val="000000"/>
                </a:solidFill>
                <a:latin typeface="Arial"/>
              </a:rPr>
              <a:t>the Holy Spirit guided both men to write what needed to be written.</a:t>
            </a:r>
          </a:p>
        </p:txBody>
      </p:sp>
    </p:spTree>
    <p:extLst>
      <p:ext uri="{BB962C8B-B14F-4D97-AF65-F5344CB8AC3E}">
        <p14:creationId xmlns:p14="http://schemas.microsoft.com/office/powerpoint/2010/main" val="144750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FB3FBC-D826-DD44-A2FB-4BBE7592AAE0}"/>
              </a:ext>
            </a:extLst>
          </p:cNvPr>
          <p:cNvSpPr>
            <a:spLocks noGrp="1"/>
          </p:cNvSpPr>
          <p:nvPr>
            <p:ph idx="4294967295"/>
          </p:nvPr>
        </p:nvSpPr>
        <p:spPr>
          <a:xfrm>
            <a:off x="228600" y="543300"/>
            <a:ext cx="8686800" cy="6439367"/>
          </a:xfrm>
        </p:spPr>
        <p:txBody>
          <a:bodyPr>
            <a:normAutofit fontScale="92500" lnSpcReduction="10000"/>
          </a:bodyPr>
          <a:lstStyle/>
          <a:p>
            <a:pPr marL="690372" indent="-571500">
              <a:buFont typeface="+mj-lt"/>
              <a:buAutoNum type="romanUcPeriod"/>
            </a:pPr>
            <a:r>
              <a:rPr lang="en-US" sz="2000" b="1" dirty="0"/>
              <a:t>Greeting: To those who are called </a:t>
            </a:r>
            <a:r>
              <a:rPr lang="en-US" sz="2000" dirty="0"/>
              <a:t>(vv. 1-2)</a:t>
            </a:r>
          </a:p>
          <a:p>
            <a:pPr marL="690372" indent="-571500">
              <a:buFont typeface="+mj-lt"/>
              <a:buAutoNum type="romanUcPeriod"/>
            </a:pPr>
            <a:r>
              <a:rPr lang="en-US" sz="2000" b="1" dirty="0"/>
              <a:t>Defining the purpose of the letter </a:t>
            </a:r>
            <a:r>
              <a:rPr lang="en-US" sz="2000" dirty="0"/>
              <a:t>(vv. 3-4)</a:t>
            </a:r>
          </a:p>
          <a:p>
            <a:pPr marL="1248156" lvl="2" indent="-571500">
              <a:buFont typeface="+mj-lt"/>
              <a:buAutoNum type="alphaUcPeriod"/>
            </a:pPr>
            <a:r>
              <a:rPr lang="en-US" sz="1800" dirty="0"/>
              <a:t>Contending earnestly for the faith (v.3)</a:t>
            </a:r>
          </a:p>
          <a:p>
            <a:pPr marL="1248156" lvl="2" indent="-571500">
              <a:buFont typeface="+mj-lt"/>
              <a:buAutoNum type="alphaUcPeriod"/>
            </a:pPr>
            <a:r>
              <a:rPr lang="en-US" sz="1800" dirty="0"/>
              <a:t>False teachers have crept in (v. 4)</a:t>
            </a:r>
          </a:p>
          <a:p>
            <a:pPr marL="690372" indent="-571500">
              <a:buFont typeface="+mj-lt"/>
              <a:buAutoNum type="romanUcPeriod"/>
            </a:pPr>
            <a:r>
              <a:rPr lang="en-US" sz="2000" b="1" dirty="0"/>
              <a:t>Denunciation of false teachers </a:t>
            </a:r>
            <a:r>
              <a:rPr lang="en-US" sz="2000" dirty="0"/>
              <a:t>(vv. 5-16)</a:t>
            </a:r>
          </a:p>
          <a:p>
            <a:pPr marL="1248156" lvl="2" indent="-571500">
              <a:buFont typeface="+mj-lt"/>
              <a:buAutoNum type="alphaUcPeriod"/>
            </a:pPr>
            <a:r>
              <a:rPr lang="en-US" sz="1800" dirty="0"/>
              <a:t>God’s condemnation of the disobedient (vv. 5-7)</a:t>
            </a:r>
          </a:p>
          <a:p>
            <a:pPr marL="1239012" lvl="3" indent="-342900">
              <a:buFont typeface="+mj-lt"/>
              <a:buAutoNum type="arabicPeriod"/>
            </a:pPr>
            <a:r>
              <a:rPr lang="en-US" sz="1600" dirty="0"/>
              <a:t>Unbelieving Israelites (v.5)</a:t>
            </a:r>
          </a:p>
          <a:p>
            <a:pPr marL="1239012" lvl="3" indent="-342900">
              <a:buFont typeface="+mj-lt"/>
              <a:buAutoNum type="arabicPeriod"/>
            </a:pPr>
            <a:r>
              <a:rPr lang="en-US" sz="1600" dirty="0"/>
              <a:t>Rebellious angels (v.6)</a:t>
            </a:r>
          </a:p>
          <a:p>
            <a:pPr marL="1239012" lvl="3" indent="-342900">
              <a:buFont typeface="+mj-lt"/>
              <a:buAutoNum type="arabicPeriod"/>
            </a:pPr>
            <a:r>
              <a:rPr lang="en-US" sz="1600" dirty="0"/>
              <a:t>Immoral Sodom and Gomorrah (vv.8-13)</a:t>
            </a:r>
          </a:p>
          <a:p>
            <a:pPr marL="1133856" lvl="2" indent="-457200">
              <a:buFont typeface="+mj-lt"/>
              <a:buAutoNum type="alphaUcPeriod"/>
            </a:pPr>
            <a:r>
              <a:rPr lang="en-US" sz="1800" dirty="0"/>
              <a:t>A description of the false teachers (vv. 8-13)</a:t>
            </a:r>
          </a:p>
          <a:p>
            <a:pPr marL="1239012" lvl="3" indent="-342900">
              <a:buFont typeface="+mj-lt"/>
              <a:buAutoNum type="arabicPeriod"/>
            </a:pPr>
            <a:r>
              <a:rPr lang="en-US" sz="1600" dirty="0"/>
              <a:t>Rejecting authority (vv. 8-10)</a:t>
            </a:r>
          </a:p>
          <a:p>
            <a:pPr marL="1239012" lvl="3" indent="-342900">
              <a:buFont typeface="+mj-lt"/>
              <a:buAutoNum type="arabicPeriod"/>
            </a:pPr>
            <a:r>
              <a:rPr lang="en-US" sz="1600" dirty="0"/>
              <a:t>Under God’s judgment (v. 11)</a:t>
            </a:r>
          </a:p>
          <a:p>
            <a:pPr marL="1563624" lvl="4" indent="-457200">
              <a:buFont typeface="+mj-lt"/>
              <a:buAutoNum type="alphaLcPeriod"/>
            </a:pPr>
            <a:r>
              <a:rPr lang="en-US" sz="1700" dirty="0"/>
              <a:t>“</a:t>
            </a:r>
            <a:r>
              <a:rPr lang="en-US" sz="1600" dirty="0"/>
              <a:t>The way of Cain” </a:t>
            </a:r>
          </a:p>
          <a:p>
            <a:pPr marL="1563624" lvl="4" indent="-457200">
              <a:buFont typeface="+mj-lt"/>
              <a:buAutoNum type="alphaLcPeriod"/>
            </a:pPr>
            <a:r>
              <a:rPr lang="en-US" sz="1600" dirty="0"/>
              <a:t>“The error of Balaam” </a:t>
            </a:r>
          </a:p>
          <a:p>
            <a:pPr marL="1563624" lvl="4" indent="-457200">
              <a:buFont typeface="+mj-lt"/>
              <a:buAutoNum type="alphaLcPeriod"/>
            </a:pPr>
            <a:r>
              <a:rPr lang="en-US" sz="1600" dirty="0"/>
              <a:t>“The rebellion of Korah” </a:t>
            </a:r>
          </a:p>
          <a:p>
            <a:pPr marL="1353312" lvl="3" indent="-457200">
              <a:buFont typeface="+mj-lt"/>
              <a:buAutoNum type="arabicPeriod"/>
            </a:pPr>
            <a:r>
              <a:rPr lang="en-US" sz="1800" dirty="0"/>
              <a:t>Self-centered, unfruitful, and immoral (vv. 12-13)</a:t>
            </a:r>
          </a:p>
          <a:p>
            <a:pPr marL="1620774" lvl="4" indent="-514350">
              <a:buFont typeface="+mj-lt"/>
              <a:buAutoNum type="alphaLcPeriod"/>
            </a:pPr>
            <a:r>
              <a:rPr lang="en-US" sz="1600" dirty="0"/>
              <a:t>“Hidden reefs”</a:t>
            </a:r>
          </a:p>
          <a:p>
            <a:pPr marL="1620774" lvl="4" indent="-514350">
              <a:buFont typeface="+mj-lt"/>
              <a:buAutoNum type="alphaLcPeriod"/>
            </a:pPr>
            <a:r>
              <a:rPr lang="en-US" sz="1600" dirty="0"/>
              <a:t>“Clouds without water”</a:t>
            </a:r>
          </a:p>
          <a:p>
            <a:pPr marL="1620774" lvl="4" indent="-514350">
              <a:buFont typeface="+mj-lt"/>
              <a:buAutoNum type="alphaLcPeriod"/>
            </a:pPr>
            <a:r>
              <a:rPr lang="en-US" sz="1600" dirty="0"/>
              <a:t>“Autumn trees without fruit”</a:t>
            </a:r>
          </a:p>
          <a:p>
            <a:pPr marL="1620774" lvl="4" indent="-514350">
              <a:buFont typeface="+mj-lt"/>
              <a:buAutoNum type="alphaLcPeriod"/>
            </a:pPr>
            <a:r>
              <a:rPr lang="en-US" sz="1600" dirty="0"/>
              <a:t>“Wild waves of the sea”</a:t>
            </a:r>
          </a:p>
          <a:p>
            <a:pPr marL="1620774" lvl="4" indent="-514350">
              <a:buFont typeface="+mj-lt"/>
              <a:buAutoNum type="alphaLcPeriod"/>
            </a:pPr>
            <a:r>
              <a:rPr lang="en-US" sz="1600" dirty="0"/>
              <a:t>“Wandering stars” </a:t>
            </a:r>
          </a:p>
          <a:p>
            <a:pPr marL="1191006" lvl="2" indent="-514350">
              <a:buFont typeface="+mj-lt"/>
              <a:buAutoNum type="alphaUcPeriod"/>
            </a:pPr>
            <a:r>
              <a:rPr lang="en-US" sz="1800" dirty="0"/>
              <a:t>Enoch’s prophecy about the judgment of ungodly men (vv. 14-16)</a:t>
            </a:r>
          </a:p>
        </p:txBody>
      </p:sp>
      <p:sp>
        <p:nvSpPr>
          <p:cNvPr id="4" name="Title 1">
            <a:extLst>
              <a:ext uri="{FF2B5EF4-FFF2-40B4-BE49-F238E27FC236}">
                <a16:creationId xmlns:a16="http://schemas.microsoft.com/office/drawing/2014/main" id="{2BF68F69-F4E1-5744-905D-0E1247E0E0A0}"/>
              </a:ext>
            </a:extLst>
          </p:cNvPr>
          <p:cNvSpPr txBox="1">
            <a:spLocks/>
          </p:cNvSpPr>
          <p:nvPr/>
        </p:nvSpPr>
        <p:spPr>
          <a:xfrm>
            <a:off x="230575" y="13075"/>
            <a:ext cx="8153400" cy="530225"/>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sz="3200" dirty="0"/>
              <a:t>Brief Outline – Jude</a:t>
            </a:r>
          </a:p>
        </p:txBody>
      </p:sp>
    </p:spTree>
    <p:extLst>
      <p:ext uri="{BB962C8B-B14F-4D97-AF65-F5344CB8AC3E}">
        <p14:creationId xmlns:p14="http://schemas.microsoft.com/office/powerpoint/2010/main" val="858412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FB3FBC-D826-DD44-A2FB-4BBE7592AAE0}"/>
              </a:ext>
            </a:extLst>
          </p:cNvPr>
          <p:cNvSpPr>
            <a:spLocks noGrp="1"/>
          </p:cNvSpPr>
          <p:nvPr>
            <p:ph idx="4294967295"/>
          </p:nvPr>
        </p:nvSpPr>
        <p:spPr>
          <a:xfrm>
            <a:off x="228600" y="457200"/>
            <a:ext cx="8686800" cy="5715000"/>
          </a:xfrm>
        </p:spPr>
        <p:txBody>
          <a:bodyPr>
            <a:normAutofit/>
          </a:bodyPr>
          <a:lstStyle/>
          <a:p>
            <a:pPr marL="690372" indent="-571500">
              <a:buFont typeface="+mj-lt"/>
              <a:buAutoNum type="romanUcPeriod" startAt="4"/>
            </a:pPr>
            <a:r>
              <a:rPr lang="en-US" sz="2200" b="1" dirty="0"/>
              <a:t>A contrast: Divisive mockers versus faithful believers </a:t>
            </a:r>
            <a:r>
              <a:rPr lang="en-US" sz="2200" dirty="0"/>
              <a:t>(vv. 17-23).</a:t>
            </a:r>
          </a:p>
          <a:p>
            <a:pPr marL="1248156" lvl="2" indent="-571500">
              <a:buFont typeface="+mj-lt"/>
              <a:buAutoNum type="alphaUcPeriod"/>
            </a:pPr>
            <a:r>
              <a:rPr lang="en-US" sz="2000" dirty="0"/>
              <a:t>Warnings against divisive mockers (vv. 17-19)</a:t>
            </a:r>
          </a:p>
          <a:p>
            <a:pPr marL="1467612" lvl="3" indent="-571500">
              <a:buFont typeface="+mj-lt"/>
              <a:buAutoNum type="arabicPeriod"/>
            </a:pPr>
            <a:r>
              <a:rPr lang="en-US" sz="1800" dirty="0"/>
              <a:t>The apostles warning (vv. 17-18)</a:t>
            </a:r>
          </a:p>
          <a:p>
            <a:pPr marL="1467612" lvl="3" indent="-571500">
              <a:buFont typeface="+mj-lt"/>
              <a:buAutoNum type="arabicPeriod"/>
            </a:pPr>
            <a:r>
              <a:rPr lang="en-US" sz="1800" dirty="0"/>
              <a:t>A description of these men (v. 19)</a:t>
            </a:r>
          </a:p>
          <a:p>
            <a:pPr marL="1879092" lvl="5" indent="-571500">
              <a:buFont typeface="+mj-lt"/>
              <a:buAutoNum type="alphaLcPeriod"/>
            </a:pPr>
            <a:r>
              <a:rPr lang="en-US" sz="1800" dirty="0"/>
              <a:t>“Ones who cause divisions”</a:t>
            </a:r>
          </a:p>
          <a:p>
            <a:pPr marL="1879092" lvl="5" indent="-571500">
              <a:buFont typeface="+mj-lt"/>
              <a:buAutoNum type="alphaLcPeriod"/>
            </a:pPr>
            <a:r>
              <a:rPr lang="en-US" sz="1800" dirty="0"/>
              <a:t>“Worldly-minded” </a:t>
            </a:r>
          </a:p>
          <a:p>
            <a:pPr marL="1879092" lvl="5" indent="-571500">
              <a:buFont typeface="+mj-lt"/>
              <a:buAutoNum type="alphaLcPeriod"/>
            </a:pPr>
            <a:r>
              <a:rPr lang="en-US" sz="1800" dirty="0"/>
              <a:t>“Devoid of the Spirit” </a:t>
            </a:r>
          </a:p>
          <a:p>
            <a:pPr marL="1248156" lvl="2" indent="-571500">
              <a:buFont typeface="+mj-lt"/>
              <a:buAutoNum type="alphaUcPeriod"/>
            </a:pPr>
            <a:r>
              <a:rPr lang="en-US" sz="2000" dirty="0"/>
              <a:t>Admonitions to faithful believers (vv. 20-23)</a:t>
            </a:r>
          </a:p>
          <a:p>
            <a:pPr marL="1467612" lvl="3" indent="-571500">
              <a:buFont typeface="+mj-lt"/>
              <a:buAutoNum type="arabicPeriod"/>
            </a:pPr>
            <a:r>
              <a:rPr lang="en-US" sz="1800" dirty="0"/>
              <a:t>Building yourselves up in the faith (vv. 20-21)</a:t>
            </a:r>
          </a:p>
          <a:p>
            <a:pPr marL="1879092" lvl="5" indent="-571500">
              <a:buFont typeface="+mj-lt"/>
              <a:buAutoNum type="alphaLcPeriod"/>
            </a:pPr>
            <a:r>
              <a:rPr lang="en-US" sz="1800" dirty="0"/>
              <a:t>“Praying in the Holy Spirit” </a:t>
            </a:r>
          </a:p>
          <a:p>
            <a:pPr marL="1879092" lvl="5" indent="-571500">
              <a:buFont typeface="+mj-lt"/>
              <a:buAutoNum type="alphaLcPeriod"/>
            </a:pPr>
            <a:r>
              <a:rPr lang="en-US" sz="1800" dirty="0"/>
              <a:t>“Keeping yourselves in the love of God”</a:t>
            </a:r>
          </a:p>
          <a:p>
            <a:pPr marL="1879092" lvl="5" indent="-571500">
              <a:buFont typeface="+mj-lt"/>
              <a:buAutoNum type="alphaLcPeriod"/>
            </a:pPr>
            <a:r>
              <a:rPr lang="en-US" sz="1800" dirty="0"/>
              <a:t>“Waiting anxiously for Jesus Christ”</a:t>
            </a:r>
          </a:p>
          <a:p>
            <a:pPr marL="1467612" lvl="3" indent="-571500">
              <a:buFont typeface="+mj-lt"/>
              <a:buAutoNum type="arabicPeriod"/>
            </a:pPr>
            <a:r>
              <a:rPr lang="en-US" sz="1800" dirty="0"/>
              <a:t>Being merciful to others and snatching some from fire (vv. 22-23)</a:t>
            </a:r>
            <a:endParaRPr lang="en-US" sz="2000" dirty="0"/>
          </a:p>
          <a:p>
            <a:pPr marL="690372" indent="-571500">
              <a:buFont typeface="+mj-lt"/>
              <a:buAutoNum type="romanUcPeriod" startAt="4"/>
            </a:pPr>
            <a:r>
              <a:rPr lang="en-US" sz="2200" b="1" dirty="0"/>
              <a:t>A closing doxology </a:t>
            </a:r>
            <a:r>
              <a:rPr lang="en-US" sz="2200" dirty="0"/>
              <a:t>(vv.24-25)</a:t>
            </a:r>
            <a:endParaRPr lang="en-US" sz="2200" b="1" dirty="0"/>
          </a:p>
        </p:txBody>
      </p:sp>
    </p:spTree>
    <p:extLst>
      <p:ext uri="{BB962C8B-B14F-4D97-AF65-F5344CB8AC3E}">
        <p14:creationId xmlns:p14="http://schemas.microsoft.com/office/powerpoint/2010/main" val="108178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12492"/>
          <a:ext cx="9372601" cy="6786066"/>
        </p:xfrm>
        <a:graphic>
          <a:graphicData uri="http://schemas.openxmlformats.org/drawingml/2006/table">
            <a:tbl>
              <a:tblPr firstRow="1" bandRow="1">
                <a:tableStyleId>{073A0DAA-6AF3-43AB-8588-CEC1D06C72B9}</a:tableStyleId>
              </a:tblPr>
              <a:tblGrid>
                <a:gridCol w="2093208">
                  <a:extLst>
                    <a:ext uri="{9D8B030D-6E8A-4147-A177-3AD203B41FA5}">
                      <a16:colId xmlns:a16="http://schemas.microsoft.com/office/drawing/2014/main" val="20000"/>
                    </a:ext>
                  </a:extLst>
                </a:gridCol>
                <a:gridCol w="3160637">
                  <a:extLst>
                    <a:ext uri="{9D8B030D-6E8A-4147-A177-3AD203B41FA5}">
                      <a16:colId xmlns:a16="http://schemas.microsoft.com/office/drawing/2014/main" val="20001"/>
                    </a:ext>
                  </a:extLst>
                </a:gridCol>
                <a:gridCol w="2384717">
                  <a:extLst>
                    <a:ext uri="{9D8B030D-6E8A-4147-A177-3AD203B41FA5}">
                      <a16:colId xmlns:a16="http://schemas.microsoft.com/office/drawing/2014/main" val="20002"/>
                    </a:ext>
                  </a:extLst>
                </a:gridCol>
                <a:gridCol w="648671">
                  <a:extLst>
                    <a:ext uri="{9D8B030D-6E8A-4147-A177-3AD203B41FA5}">
                      <a16:colId xmlns:a16="http://schemas.microsoft.com/office/drawing/2014/main" val="20003"/>
                    </a:ext>
                  </a:extLst>
                </a:gridCol>
                <a:gridCol w="1085368">
                  <a:extLst>
                    <a:ext uri="{9D8B030D-6E8A-4147-A177-3AD203B41FA5}">
                      <a16:colId xmlns:a16="http://schemas.microsoft.com/office/drawing/2014/main" val="20004"/>
                    </a:ext>
                  </a:extLst>
                </a:gridCol>
              </a:tblGrid>
              <a:tr h="570625">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38261">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38261">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63962">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38261">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494385">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38261">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38261">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36122">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54377">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51222">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44213">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38261">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36589">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518720">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63962">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
        <p:nvSpPr>
          <p:cNvPr id="4" name="Slide Number Placeholder 3">
            <a:extLst>
              <a:ext uri="{FF2B5EF4-FFF2-40B4-BE49-F238E27FC236}">
                <a16:creationId xmlns:a16="http://schemas.microsoft.com/office/drawing/2014/main" id="{7052EBA4-FC9B-FC42-884F-8FFE464FC324}"/>
              </a:ext>
            </a:extLst>
          </p:cNvPr>
          <p:cNvSpPr>
            <a:spLocks noGrp="1"/>
          </p:cNvSpPr>
          <p:nvPr>
            <p:ph type="sldNum" sz="quarter" idx="12"/>
          </p:nvPr>
        </p:nvSpPr>
        <p:spPr/>
        <p:txBody>
          <a:bodyPr/>
          <a:lstStyle/>
          <a:p>
            <a:fld id="{3F2CC1A4-3628-4009-A3B0-E0FB77C012B6}" type="slidenum">
              <a:rPr lang="en-US" smtClean="0"/>
              <a:pPr/>
              <a:t>2</a:t>
            </a:fld>
            <a:endParaRPr lang="en-US" dirty="0"/>
          </a:p>
        </p:txBody>
      </p:sp>
    </p:spTree>
    <p:extLst>
      <p:ext uri="{BB962C8B-B14F-4D97-AF65-F5344CB8AC3E}">
        <p14:creationId xmlns:p14="http://schemas.microsoft.com/office/powerpoint/2010/main" val="2783250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981200" y="55425"/>
            <a:ext cx="51498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en-US" sz="2800" b="1" dirty="0">
                <a:solidFill>
                  <a:srgbClr val="333399"/>
                </a:solidFill>
              </a:rPr>
              <a:t>The True Knowledge of God</a:t>
            </a:r>
          </a:p>
          <a:p>
            <a:pPr algn="ctr" fontAlgn="base">
              <a:spcBef>
                <a:spcPct val="0"/>
              </a:spcBef>
              <a:spcAft>
                <a:spcPct val="0"/>
              </a:spcAft>
            </a:pPr>
            <a:r>
              <a:rPr lang="en-US" altLang="en-US" sz="2800" b="1" dirty="0">
                <a:solidFill>
                  <a:srgbClr val="333399"/>
                </a:solidFill>
              </a:rPr>
              <a:t>(2 Peter and Jude)</a:t>
            </a:r>
          </a:p>
        </p:txBody>
      </p:sp>
      <p:sp>
        <p:nvSpPr>
          <p:cNvPr id="2053" name="Text Box 5"/>
          <p:cNvSpPr txBox="1">
            <a:spLocks noChangeArrowheads="1"/>
          </p:cNvSpPr>
          <p:nvPr/>
        </p:nvSpPr>
        <p:spPr bwMode="auto">
          <a:xfrm>
            <a:off x="533400" y="1079675"/>
            <a:ext cx="8001000" cy="479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000" b="1" u="sng" dirty="0">
                <a:solidFill>
                  <a:srgbClr val="000000"/>
                </a:solidFill>
              </a:rPr>
              <a:t>Outline: </a:t>
            </a:r>
            <a:r>
              <a:rPr lang="en-US" altLang="en-US" sz="2000" b="1" dirty="0">
                <a:solidFill>
                  <a:srgbClr val="000000"/>
                </a:solidFill>
              </a:rPr>
              <a:t>				</a:t>
            </a:r>
            <a:r>
              <a:rPr lang="en-US" altLang="en-US" sz="2000" b="1" u="sng" dirty="0">
                <a:solidFill>
                  <a:srgbClr val="000000"/>
                </a:solidFill>
              </a:rPr>
              <a:t>2 Peter</a:t>
            </a:r>
            <a:r>
              <a:rPr lang="en-US" altLang="en-US" sz="2000" b="1" dirty="0">
                <a:solidFill>
                  <a:srgbClr val="000000"/>
                </a:solidFill>
              </a:rPr>
              <a:t>		</a:t>
            </a:r>
            <a:r>
              <a:rPr lang="en-US" altLang="en-US" sz="2000" b="1" u="sng" dirty="0">
                <a:solidFill>
                  <a:srgbClr val="000000"/>
                </a:solidFill>
              </a:rPr>
              <a:t>Jude</a:t>
            </a:r>
            <a:r>
              <a:rPr lang="en-US" altLang="en-US" sz="2000" b="1" dirty="0">
                <a:solidFill>
                  <a:srgbClr val="000000"/>
                </a:solidFill>
              </a:rPr>
              <a:t>	</a:t>
            </a:r>
            <a:r>
              <a:rPr lang="en-US" altLang="en-US" b="1" dirty="0">
                <a:solidFill>
                  <a:srgbClr val="000000"/>
                </a:solidFill>
              </a:rPr>
              <a:t>	</a:t>
            </a:r>
            <a:endParaRPr lang="en-US" altLang="en-US" dirty="0">
              <a:solidFill>
                <a:srgbClr val="000000"/>
              </a:solidFill>
            </a:endParaRPr>
          </a:p>
          <a:p>
            <a:pPr fontAlgn="base">
              <a:spcBef>
                <a:spcPct val="0"/>
              </a:spcBef>
              <a:spcAft>
                <a:spcPct val="0"/>
              </a:spcAft>
            </a:pPr>
            <a:r>
              <a:rPr lang="en-US" altLang="en-US" b="1" dirty="0">
                <a:solidFill>
                  <a:srgbClr val="000000"/>
                </a:solidFill>
              </a:rPr>
              <a:t>Salutation				1:1-2		1-3	</a:t>
            </a:r>
          </a:p>
          <a:p>
            <a:pPr fontAlgn="base">
              <a:spcBef>
                <a:spcPct val="0"/>
              </a:spcBef>
              <a:spcAft>
                <a:spcPct val="0"/>
              </a:spcAft>
            </a:pPr>
            <a:r>
              <a:rPr lang="en-US" altLang="en-US" b="1" dirty="0">
                <a:solidFill>
                  <a:srgbClr val="000000"/>
                </a:solidFill>
              </a:rPr>
              <a:t>Nature of True Knowledge			</a:t>
            </a:r>
          </a:p>
          <a:p>
            <a:pPr fontAlgn="base">
              <a:spcBef>
                <a:spcPct val="0"/>
              </a:spcBef>
              <a:spcAft>
                <a:spcPct val="0"/>
              </a:spcAft>
            </a:pPr>
            <a:r>
              <a:rPr lang="en-US" altLang="en-US" b="1" dirty="0">
                <a:solidFill>
                  <a:srgbClr val="000000"/>
                </a:solidFill>
              </a:rPr>
              <a:t>	A Gift from God			1:3-4		</a:t>
            </a:r>
          </a:p>
          <a:p>
            <a:pPr fontAlgn="base">
              <a:spcBef>
                <a:spcPct val="0"/>
              </a:spcBef>
              <a:spcAft>
                <a:spcPct val="0"/>
              </a:spcAft>
            </a:pPr>
            <a:r>
              <a:rPr lang="en-US" altLang="en-US" b="1" dirty="0">
                <a:solidFill>
                  <a:srgbClr val="000000"/>
                </a:solidFill>
              </a:rPr>
              <a:t>	Growth in Character		1:5-11		</a:t>
            </a:r>
          </a:p>
          <a:p>
            <a:pPr fontAlgn="base">
              <a:spcBef>
                <a:spcPct val="0"/>
              </a:spcBef>
              <a:spcAft>
                <a:spcPct val="0"/>
              </a:spcAft>
            </a:pPr>
            <a:r>
              <a:rPr lang="en-US" altLang="en-US" b="1" dirty="0">
                <a:solidFill>
                  <a:srgbClr val="000000"/>
                </a:solidFill>
              </a:rPr>
              <a:t>	A Ground of Certainty		1:12-21		</a:t>
            </a:r>
          </a:p>
          <a:p>
            <a:pPr fontAlgn="base">
              <a:spcBef>
                <a:spcPct val="0"/>
              </a:spcBef>
              <a:spcAft>
                <a:spcPct val="0"/>
              </a:spcAft>
            </a:pPr>
            <a:r>
              <a:rPr lang="en-US" altLang="en-US" b="1" dirty="0">
                <a:solidFill>
                  <a:srgbClr val="000000"/>
                </a:solidFill>
              </a:rPr>
              <a:t>Peril of Abandoning True Knowledge</a:t>
            </a:r>
          </a:p>
          <a:p>
            <a:pPr fontAlgn="base">
              <a:spcBef>
                <a:spcPct val="0"/>
              </a:spcBef>
              <a:spcAft>
                <a:spcPct val="0"/>
              </a:spcAft>
            </a:pPr>
            <a:r>
              <a:rPr lang="en-US" altLang="en-US" b="1" dirty="0">
                <a:solidFill>
                  <a:srgbClr val="000000"/>
                </a:solidFill>
              </a:rPr>
              <a:t>	The Incursion of Error		2:1-3		4-5	</a:t>
            </a:r>
          </a:p>
          <a:p>
            <a:pPr fontAlgn="base">
              <a:spcBef>
                <a:spcPct val="0"/>
              </a:spcBef>
              <a:spcAft>
                <a:spcPct val="0"/>
              </a:spcAft>
            </a:pPr>
            <a:r>
              <a:rPr lang="en-US" altLang="en-US" b="1" dirty="0">
                <a:solidFill>
                  <a:srgbClr val="000000"/>
                </a:solidFill>
              </a:rPr>
              <a:t>	Examples of Error		2:4-12		6-10	</a:t>
            </a:r>
          </a:p>
          <a:p>
            <a:pPr fontAlgn="base">
              <a:spcBef>
                <a:spcPct val="0"/>
              </a:spcBef>
              <a:spcAft>
                <a:spcPct val="0"/>
              </a:spcAft>
            </a:pPr>
            <a:r>
              <a:rPr lang="en-US" altLang="en-US" b="1" dirty="0">
                <a:solidFill>
                  <a:srgbClr val="000000"/>
                </a:solidFill>
              </a:rPr>
              <a:t>	Activities of Error		2:13-19		11-16</a:t>
            </a:r>
          </a:p>
          <a:p>
            <a:pPr fontAlgn="base">
              <a:spcBef>
                <a:spcPct val="0"/>
              </a:spcBef>
              <a:spcAft>
                <a:spcPct val="0"/>
              </a:spcAft>
            </a:pPr>
            <a:r>
              <a:rPr lang="en-US" altLang="en-US" b="1" dirty="0">
                <a:solidFill>
                  <a:srgbClr val="000000"/>
                </a:solidFill>
              </a:rPr>
              <a:t>	The Danger of Error		2:20-22	</a:t>
            </a:r>
          </a:p>
          <a:p>
            <a:pPr fontAlgn="base">
              <a:spcBef>
                <a:spcPct val="0"/>
              </a:spcBef>
              <a:spcAft>
                <a:spcPct val="0"/>
              </a:spcAft>
            </a:pPr>
            <a:r>
              <a:rPr lang="en-US" altLang="en-US" b="1" dirty="0">
                <a:solidFill>
                  <a:srgbClr val="000000"/>
                </a:solidFill>
              </a:rPr>
              <a:t>Hope in the True Knowledge</a:t>
            </a:r>
          </a:p>
          <a:p>
            <a:pPr fontAlgn="base">
              <a:spcBef>
                <a:spcPct val="0"/>
              </a:spcBef>
              <a:spcAft>
                <a:spcPct val="0"/>
              </a:spcAft>
            </a:pPr>
            <a:r>
              <a:rPr lang="en-US" altLang="en-US" b="1" dirty="0">
                <a:solidFill>
                  <a:srgbClr val="000000"/>
                </a:solidFill>
              </a:rPr>
              <a:t>	Precedent of the Past		3:1-7		17-19	</a:t>
            </a:r>
          </a:p>
          <a:p>
            <a:pPr fontAlgn="base">
              <a:spcBef>
                <a:spcPct val="0"/>
              </a:spcBef>
              <a:spcAft>
                <a:spcPct val="0"/>
              </a:spcAft>
            </a:pPr>
            <a:r>
              <a:rPr lang="en-US" altLang="en-US" b="1" dirty="0">
                <a:solidFill>
                  <a:srgbClr val="000000"/>
                </a:solidFill>
              </a:rPr>
              <a:t>	Promise of the Future		3:8-13	</a:t>
            </a:r>
          </a:p>
          <a:p>
            <a:pPr fontAlgn="base">
              <a:spcBef>
                <a:spcPct val="0"/>
              </a:spcBef>
              <a:spcAft>
                <a:spcPct val="0"/>
              </a:spcAft>
            </a:pPr>
            <a:r>
              <a:rPr lang="en-US" altLang="en-US" b="1" dirty="0">
                <a:solidFill>
                  <a:srgbClr val="000000"/>
                </a:solidFill>
              </a:rPr>
              <a:t>	Persistence of Expectation	3:14-17		20-23	</a:t>
            </a:r>
          </a:p>
          <a:p>
            <a:pPr fontAlgn="base">
              <a:spcBef>
                <a:spcPct val="0"/>
              </a:spcBef>
              <a:spcAft>
                <a:spcPct val="0"/>
              </a:spcAft>
            </a:pPr>
            <a:r>
              <a:rPr lang="en-US" altLang="en-US" b="1" dirty="0">
                <a:solidFill>
                  <a:srgbClr val="000000"/>
                </a:solidFill>
              </a:rPr>
              <a:t>Closing   (&amp; Review)			3:18		24-25	</a:t>
            </a:r>
          </a:p>
        </p:txBody>
      </p:sp>
      <p:sp>
        <p:nvSpPr>
          <p:cNvPr id="2" name="TextBox 1"/>
          <p:cNvSpPr txBox="1"/>
          <p:nvPr/>
        </p:nvSpPr>
        <p:spPr>
          <a:xfrm>
            <a:off x="2921330" y="6144883"/>
            <a:ext cx="5648085" cy="369332"/>
          </a:xfrm>
          <a:prstGeom prst="rect">
            <a:avLst/>
          </a:prstGeom>
          <a:noFill/>
        </p:spPr>
        <p:txBody>
          <a:bodyPr wrap="none" rtlCol="0">
            <a:spAutoFit/>
          </a:bodyPr>
          <a:lstStyle/>
          <a:p>
            <a:r>
              <a:rPr lang="en-US" i="1" dirty="0"/>
              <a:t>--- Merrill C. Tenney,  </a:t>
            </a:r>
            <a:r>
              <a:rPr lang="en-US" i="1" u="sng" dirty="0"/>
              <a:t>New Testament Survey</a:t>
            </a:r>
            <a:r>
              <a:rPr lang="en-US" i="1" dirty="0"/>
              <a:t>,  pg 369</a:t>
            </a:r>
          </a:p>
        </p:txBody>
      </p:sp>
    </p:spTree>
    <p:extLst>
      <p:ext uri="{BB962C8B-B14F-4D97-AF65-F5344CB8AC3E}">
        <p14:creationId xmlns:p14="http://schemas.microsoft.com/office/powerpoint/2010/main" val="723368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Jude</a:t>
            </a:r>
          </a:p>
        </p:txBody>
      </p:sp>
      <p:sp>
        <p:nvSpPr>
          <p:cNvPr id="3" name="Content Placeholder 2"/>
          <p:cNvSpPr>
            <a:spLocks noGrp="1"/>
          </p:cNvSpPr>
          <p:nvPr>
            <p:ph idx="1"/>
          </p:nvPr>
        </p:nvSpPr>
        <p:spPr>
          <a:xfrm>
            <a:off x="9144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066800" y="3886200"/>
            <a:ext cx="2514600" cy="369332"/>
          </a:xfrm>
          <a:prstGeom prst="rect">
            <a:avLst/>
          </a:prstGeom>
          <a:noFill/>
        </p:spPr>
        <p:txBody>
          <a:bodyPr wrap="square" rtlCol="0">
            <a:spAutoFit/>
          </a:bodyPr>
          <a:lstStyle/>
          <a:p>
            <a:r>
              <a:rPr lang="en-US" dirty="0"/>
              <a:t>        </a:t>
            </a:r>
            <a:r>
              <a:rPr lang="en-US" sz="1600" b="1" dirty="0"/>
              <a:t>Verses 1-4</a:t>
            </a:r>
          </a:p>
        </p:txBody>
      </p:sp>
      <p:sp>
        <p:nvSpPr>
          <p:cNvPr id="132" name="TextBox 131"/>
          <p:cNvSpPr txBox="1"/>
          <p:nvPr/>
        </p:nvSpPr>
        <p:spPr>
          <a:xfrm>
            <a:off x="1066800" y="4038600"/>
            <a:ext cx="22860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7907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7363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524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048000" y="3886200"/>
            <a:ext cx="3505200" cy="338554"/>
          </a:xfrm>
          <a:prstGeom prst="rect">
            <a:avLst/>
          </a:prstGeom>
          <a:noFill/>
        </p:spPr>
        <p:txBody>
          <a:bodyPr wrap="square" rtlCol="0">
            <a:spAutoFit/>
          </a:bodyPr>
          <a:lstStyle/>
          <a:p>
            <a:r>
              <a:rPr lang="en-US" sz="1600" b="1" dirty="0"/>
              <a:t>    Verses 5-16</a:t>
            </a:r>
          </a:p>
        </p:txBody>
      </p:sp>
      <p:sp>
        <p:nvSpPr>
          <p:cNvPr id="52" name="TextBox 51"/>
          <p:cNvSpPr txBox="1"/>
          <p:nvPr/>
        </p:nvSpPr>
        <p:spPr>
          <a:xfrm>
            <a:off x="6858000" y="3886200"/>
            <a:ext cx="1676400" cy="338554"/>
          </a:xfrm>
          <a:prstGeom prst="rect">
            <a:avLst/>
          </a:prstGeom>
          <a:noFill/>
        </p:spPr>
        <p:txBody>
          <a:bodyPr wrap="square" rtlCol="0">
            <a:spAutoFit/>
          </a:bodyPr>
          <a:lstStyle/>
          <a:p>
            <a:r>
              <a:rPr lang="en-US" sz="1600" dirty="0"/>
              <a:t>     </a:t>
            </a:r>
            <a:r>
              <a:rPr lang="en-US" sz="1600" b="1" dirty="0"/>
              <a:t>Verses 24-25</a:t>
            </a:r>
          </a:p>
        </p:txBody>
      </p:sp>
      <p:cxnSp>
        <p:nvCxnSpPr>
          <p:cNvPr id="104" name="Straight Connector 103"/>
          <p:cNvCxnSpPr/>
          <p:nvPr/>
        </p:nvCxnSpPr>
        <p:spPr>
          <a:xfrm rot="5400000">
            <a:off x="23241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579632" y="457200"/>
            <a:ext cx="915994" cy="707886"/>
          </a:xfrm>
          <a:prstGeom prst="rect">
            <a:avLst/>
          </a:prstGeom>
          <a:solidFill>
            <a:schemeClr val="accent1"/>
          </a:solidFill>
        </p:spPr>
        <p:txBody>
          <a:bodyPr wrap="square" rtlCol="0">
            <a:spAutoFit/>
          </a:bodyPr>
          <a:lstStyle/>
          <a:p>
            <a:pPr algn="ctr"/>
            <a:r>
              <a:rPr lang="en-US" sz="2000" b="1" dirty="0"/>
              <a:t>A.D. 67?</a:t>
            </a:r>
          </a:p>
        </p:txBody>
      </p:sp>
      <p:cxnSp>
        <p:nvCxnSpPr>
          <p:cNvPr id="60" name="Straight Connector 59"/>
          <p:cNvCxnSpPr/>
          <p:nvPr/>
        </p:nvCxnSpPr>
        <p:spPr>
          <a:xfrm rot="5400000">
            <a:off x="60579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238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7719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524000" y="1447800"/>
            <a:ext cx="1332416" cy="646331"/>
          </a:xfrm>
          <a:prstGeom prst="rect">
            <a:avLst/>
          </a:prstGeom>
          <a:noFill/>
        </p:spPr>
        <p:txBody>
          <a:bodyPr wrap="square" rtlCol="0">
            <a:spAutoFit/>
          </a:bodyPr>
          <a:lstStyle/>
          <a:p>
            <a:r>
              <a:rPr lang="en-US" b="1" dirty="0">
                <a:latin typeface="Arial Narrow" pitchFamily="34" charset="0"/>
              </a:rPr>
              <a:t>   Greeting</a:t>
            </a:r>
          </a:p>
          <a:p>
            <a:r>
              <a:rPr lang="en-US" b="1" dirty="0">
                <a:latin typeface="Arial Narrow" pitchFamily="34" charset="0"/>
              </a:rPr>
              <a:t>and Purpose</a:t>
            </a:r>
          </a:p>
        </p:txBody>
      </p:sp>
      <p:sp>
        <p:nvSpPr>
          <p:cNvPr id="54" name="TextBox 53"/>
          <p:cNvSpPr txBox="1"/>
          <p:nvPr/>
        </p:nvSpPr>
        <p:spPr>
          <a:xfrm>
            <a:off x="3124200" y="1447800"/>
            <a:ext cx="1752600" cy="646331"/>
          </a:xfrm>
          <a:prstGeom prst="rect">
            <a:avLst/>
          </a:prstGeom>
          <a:noFill/>
        </p:spPr>
        <p:txBody>
          <a:bodyPr wrap="square" rtlCol="0">
            <a:spAutoFit/>
          </a:bodyPr>
          <a:lstStyle/>
          <a:p>
            <a:r>
              <a:rPr lang="en-US" b="1" dirty="0">
                <a:latin typeface="Arial Narrow" pitchFamily="34" charset="0"/>
              </a:rPr>
              <a:t>    Exposure of</a:t>
            </a:r>
          </a:p>
          <a:p>
            <a:r>
              <a:rPr lang="en-US" b="1" dirty="0">
                <a:latin typeface="Arial Narrow" pitchFamily="34" charset="0"/>
              </a:rPr>
              <a:t>  False Teachers</a:t>
            </a:r>
          </a:p>
        </p:txBody>
      </p:sp>
      <p:sp>
        <p:nvSpPr>
          <p:cNvPr id="55" name="TextBox 54"/>
          <p:cNvSpPr txBox="1"/>
          <p:nvPr/>
        </p:nvSpPr>
        <p:spPr>
          <a:xfrm>
            <a:off x="4800600" y="1447800"/>
            <a:ext cx="2362200" cy="646331"/>
          </a:xfrm>
          <a:prstGeom prst="rect">
            <a:avLst/>
          </a:prstGeom>
          <a:noFill/>
        </p:spPr>
        <p:txBody>
          <a:bodyPr wrap="square" rtlCol="0">
            <a:spAutoFit/>
          </a:bodyPr>
          <a:lstStyle/>
          <a:p>
            <a:r>
              <a:rPr lang="en-US" b="1" dirty="0">
                <a:latin typeface="Arial Narrow" pitchFamily="34" charset="0"/>
              </a:rPr>
              <a:t>Warnings &amp; commands</a:t>
            </a:r>
          </a:p>
          <a:p>
            <a:r>
              <a:rPr lang="en-US" b="1" dirty="0">
                <a:latin typeface="Arial Narrow" pitchFamily="34" charset="0"/>
              </a:rPr>
              <a:t>         to Christians </a:t>
            </a:r>
          </a:p>
        </p:txBody>
      </p:sp>
      <p:sp>
        <p:nvSpPr>
          <p:cNvPr id="57" name="TextBox 56"/>
          <p:cNvSpPr txBox="1"/>
          <p:nvPr/>
        </p:nvSpPr>
        <p:spPr>
          <a:xfrm>
            <a:off x="7086600" y="1447800"/>
            <a:ext cx="1480008" cy="369332"/>
          </a:xfrm>
          <a:prstGeom prst="rect">
            <a:avLst/>
          </a:prstGeom>
          <a:noFill/>
        </p:spPr>
        <p:txBody>
          <a:bodyPr wrap="square" rtlCol="0">
            <a:spAutoFit/>
          </a:bodyPr>
          <a:lstStyle/>
          <a:p>
            <a:r>
              <a:rPr lang="en-US" b="1" dirty="0"/>
              <a:t>  Benediction</a:t>
            </a:r>
          </a:p>
        </p:txBody>
      </p:sp>
      <p:sp>
        <p:nvSpPr>
          <p:cNvPr id="58" name="TextBox 57"/>
          <p:cNvSpPr txBox="1"/>
          <p:nvPr/>
        </p:nvSpPr>
        <p:spPr>
          <a:xfrm>
            <a:off x="5029200" y="3886200"/>
            <a:ext cx="1524000" cy="338554"/>
          </a:xfrm>
          <a:prstGeom prst="rect">
            <a:avLst/>
          </a:prstGeom>
          <a:noFill/>
        </p:spPr>
        <p:txBody>
          <a:bodyPr wrap="square" rtlCol="0">
            <a:spAutoFit/>
          </a:bodyPr>
          <a:lstStyle/>
          <a:p>
            <a:r>
              <a:rPr lang="en-US" sz="1600" b="1" dirty="0"/>
              <a:t>Verses 17-23</a:t>
            </a:r>
          </a:p>
        </p:txBody>
      </p:sp>
      <p:sp>
        <p:nvSpPr>
          <p:cNvPr id="59" name="TextBox 58"/>
          <p:cNvSpPr txBox="1"/>
          <p:nvPr/>
        </p:nvSpPr>
        <p:spPr>
          <a:xfrm>
            <a:off x="1143000" y="2133600"/>
            <a:ext cx="2313145" cy="338554"/>
          </a:xfrm>
          <a:prstGeom prst="rect">
            <a:avLst/>
          </a:prstGeom>
          <a:noFill/>
        </p:spPr>
        <p:txBody>
          <a:bodyPr wrap="square" rtlCol="0">
            <a:spAutoFit/>
          </a:bodyPr>
          <a:lstStyle/>
          <a:p>
            <a:r>
              <a:rPr lang="en-US" sz="1600" b="1" dirty="0">
                <a:latin typeface="Arial Narrow" pitchFamily="34" charset="0"/>
              </a:rPr>
              <a:t> Mercy, peace and love</a:t>
            </a:r>
          </a:p>
        </p:txBody>
      </p:sp>
      <p:sp>
        <p:nvSpPr>
          <p:cNvPr id="61" name="TextBox 60"/>
          <p:cNvSpPr txBox="1"/>
          <p:nvPr/>
        </p:nvSpPr>
        <p:spPr>
          <a:xfrm>
            <a:off x="990600" y="2438400"/>
            <a:ext cx="2209800" cy="646331"/>
          </a:xfrm>
          <a:prstGeom prst="rect">
            <a:avLst/>
          </a:prstGeom>
          <a:noFill/>
        </p:spPr>
        <p:txBody>
          <a:bodyPr wrap="square" rtlCol="0">
            <a:spAutoFit/>
          </a:bodyPr>
          <a:lstStyle/>
          <a:p>
            <a:r>
              <a:rPr lang="en-US" b="1" dirty="0"/>
              <a:t>        </a:t>
            </a:r>
            <a:r>
              <a:rPr lang="en-US" b="1" i="1" dirty="0"/>
              <a:t>What to do:</a:t>
            </a:r>
          </a:p>
          <a:p>
            <a:r>
              <a:rPr lang="en-US" b="1" dirty="0">
                <a:latin typeface="Arial Narrow" pitchFamily="34" charset="0"/>
              </a:rPr>
              <a:t>     </a:t>
            </a:r>
            <a:r>
              <a:rPr lang="en-US" sz="1600" b="1" dirty="0">
                <a:latin typeface="Arial Narrow" pitchFamily="34" charset="0"/>
              </a:rPr>
              <a:t>Contend for the faith</a:t>
            </a:r>
          </a:p>
        </p:txBody>
      </p:sp>
      <p:sp>
        <p:nvSpPr>
          <p:cNvPr id="62" name="TextBox 61"/>
          <p:cNvSpPr txBox="1"/>
          <p:nvPr/>
        </p:nvSpPr>
        <p:spPr>
          <a:xfrm>
            <a:off x="990600" y="2971800"/>
            <a:ext cx="2389369" cy="861774"/>
          </a:xfrm>
          <a:prstGeom prst="rect">
            <a:avLst/>
          </a:prstGeom>
          <a:noFill/>
        </p:spPr>
        <p:txBody>
          <a:bodyPr wrap="square" rtlCol="0">
            <a:spAutoFit/>
          </a:bodyPr>
          <a:lstStyle/>
          <a:p>
            <a:r>
              <a:rPr lang="en-US" b="1" dirty="0">
                <a:solidFill>
                  <a:srgbClr val="FFFF00"/>
                </a:solidFill>
              </a:rPr>
              <a:t>             </a:t>
            </a:r>
            <a:r>
              <a:rPr lang="en-US" b="1" i="1" dirty="0"/>
              <a:t>Why:</a:t>
            </a:r>
          </a:p>
          <a:p>
            <a:r>
              <a:rPr lang="en-US" sz="1600" b="1" dirty="0">
                <a:latin typeface="Arial Narrow" pitchFamily="34" charset="0"/>
              </a:rPr>
              <a:t>   Certain persons have</a:t>
            </a:r>
          </a:p>
          <a:p>
            <a:r>
              <a:rPr lang="en-US" sz="1600" b="1" dirty="0">
                <a:latin typeface="Arial Narrow" pitchFamily="34" charset="0"/>
              </a:rPr>
              <a:t>    secretly slipped in…</a:t>
            </a:r>
          </a:p>
        </p:txBody>
      </p:sp>
      <p:sp>
        <p:nvSpPr>
          <p:cNvPr id="63" name="TextBox 62"/>
          <p:cNvSpPr txBox="1"/>
          <p:nvPr/>
        </p:nvSpPr>
        <p:spPr>
          <a:xfrm>
            <a:off x="3200400" y="2133600"/>
            <a:ext cx="1524000" cy="1569660"/>
          </a:xfrm>
          <a:prstGeom prst="rect">
            <a:avLst/>
          </a:prstGeom>
          <a:noFill/>
        </p:spPr>
        <p:txBody>
          <a:bodyPr wrap="square" rtlCol="0">
            <a:spAutoFit/>
          </a:bodyPr>
          <a:lstStyle/>
          <a:p>
            <a:pPr>
              <a:buFont typeface="Arial" pitchFamily="34" charset="0"/>
              <a:buChar char="•"/>
            </a:pPr>
            <a:r>
              <a:rPr lang="en-US" sz="1600" b="1" dirty="0">
                <a:latin typeface="Arial Narrow" pitchFamily="34" charset="0"/>
              </a:rPr>
              <a:t>Doom is certain</a:t>
            </a:r>
          </a:p>
          <a:p>
            <a:pPr>
              <a:buFont typeface="Arial" pitchFamily="34" charset="0"/>
              <a:buChar char="•"/>
            </a:pPr>
            <a:r>
              <a:rPr lang="en-US" sz="1600" b="1" dirty="0">
                <a:latin typeface="Arial Narrow" pitchFamily="34" charset="0"/>
              </a:rPr>
              <a:t>Guilt is sure</a:t>
            </a:r>
          </a:p>
          <a:p>
            <a:pPr>
              <a:buFont typeface="Arial" pitchFamily="34" charset="0"/>
              <a:buChar char="•"/>
            </a:pPr>
            <a:r>
              <a:rPr lang="en-US" sz="1600" b="1" dirty="0">
                <a:latin typeface="Arial Narrow" pitchFamily="34" charset="0"/>
              </a:rPr>
              <a:t>Spirituality</a:t>
            </a:r>
          </a:p>
          <a:p>
            <a:r>
              <a:rPr lang="en-US" sz="1600" b="1" dirty="0">
                <a:latin typeface="Arial Narrow" pitchFamily="34" charset="0"/>
              </a:rPr>
              <a:t>    is empty</a:t>
            </a:r>
          </a:p>
          <a:p>
            <a:pPr>
              <a:buFont typeface="Arial" pitchFamily="34" charset="0"/>
              <a:buChar char="•"/>
            </a:pPr>
            <a:r>
              <a:rPr lang="en-US" sz="1600" b="1" dirty="0">
                <a:latin typeface="Arial Narrow" pitchFamily="34" charset="0"/>
              </a:rPr>
              <a:t>Lives are   </a:t>
            </a:r>
            <a:br>
              <a:rPr lang="en-US" sz="1600" b="1" dirty="0">
                <a:latin typeface="Arial Narrow" pitchFamily="34" charset="0"/>
              </a:rPr>
            </a:br>
            <a:r>
              <a:rPr lang="en-US" sz="1600" b="1" dirty="0">
                <a:latin typeface="Arial Narrow" pitchFamily="34" charset="0"/>
              </a:rPr>
              <a:t>   godless</a:t>
            </a:r>
          </a:p>
        </p:txBody>
      </p:sp>
      <p:sp>
        <p:nvSpPr>
          <p:cNvPr id="64" name="TextBox 63"/>
          <p:cNvSpPr txBox="1"/>
          <p:nvPr/>
        </p:nvSpPr>
        <p:spPr>
          <a:xfrm>
            <a:off x="4662051" y="2384673"/>
            <a:ext cx="2516120" cy="1077218"/>
          </a:xfrm>
          <a:prstGeom prst="rect">
            <a:avLst/>
          </a:prstGeom>
          <a:noFill/>
        </p:spPr>
        <p:txBody>
          <a:bodyPr wrap="square" rtlCol="0">
            <a:spAutoFit/>
          </a:bodyPr>
          <a:lstStyle/>
          <a:p>
            <a:pPr>
              <a:buFont typeface="Arial" pitchFamily="34" charset="0"/>
              <a:buChar char="•"/>
            </a:pPr>
            <a:r>
              <a:rPr lang="en-US" sz="1600" b="1" i="1" dirty="0"/>
              <a:t>“Remember” (v.17)</a:t>
            </a:r>
          </a:p>
          <a:p>
            <a:pPr>
              <a:buFont typeface="Arial" pitchFamily="34" charset="0"/>
              <a:buChar char="•"/>
            </a:pPr>
            <a:r>
              <a:rPr lang="en-US" sz="1600" b="1" i="1" dirty="0"/>
              <a:t>“Keep yourselves” (v. 21)</a:t>
            </a:r>
          </a:p>
          <a:p>
            <a:pPr>
              <a:buFont typeface="Arial" pitchFamily="34" charset="0"/>
              <a:buChar char="•"/>
            </a:pPr>
            <a:r>
              <a:rPr lang="en-US" sz="1600" b="1" i="1" dirty="0"/>
              <a:t>“Have mercy” (V.22)</a:t>
            </a:r>
          </a:p>
          <a:p>
            <a:pPr>
              <a:buFont typeface="Arial" pitchFamily="34" charset="0"/>
              <a:buChar char="•"/>
            </a:pPr>
            <a:r>
              <a:rPr lang="en-US" sz="1600" b="1" i="1" dirty="0"/>
              <a:t>“Save” (v.23)</a:t>
            </a:r>
          </a:p>
        </p:txBody>
      </p:sp>
      <p:sp>
        <p:nvSpPr>
          <p:cNvPr id="65" name="TextBox 64"/>
          <p:cNvSpPr txBox="1"/>
          <p:nvPr/>
        </p:nvSpPr>
        <p:spPr>
          <a:xfrm>
            <a:off x="6934200" y="2057400"/>
            <a:ext cx="2057400" cy="830997"/>
          </a:xfrm>
          <a:prstGeom prst="rect">
            <a:avLst/>
          </a:prstGeom>
          <a:noFill/>
        </p:spPr>
        <p:txBody>
          <a:bodyPr wrap="square" rtlCol="0">
            <a:spAutoFit/>
          </a:bodyPr>
          <a:lstStyle/>
          <a:p>
            <a:pPr>
              <a:buFont typeface="Arial" pitchFamily="34" charset="0"/>
              <a:buChar char="•"/>
            </a:pPr>
            <a:r>
              <a:rPr lang="en-US" sz="1600" b="1" dirty="0"/>
              <a:t>Our ultimate hope</a:t>
            </a:r>
          </a:p>
          <a:p>
            <a:pPr>
              <a:buFont typeface="Arial" pitchFamily="34" charset="0"/>
              <a:buChar char="•"/>
            </a:pPr>
            <a:endParaRPr lang="en-US" sz="1600" b="1" dirty="0"/>
          </a:p>
          <a:p>
            <a:pPr>
              <a:buFont typeface="Arial" pitchFamily="34" charset="0"/>
              <a:buChar char="•"/>
            </a:pPr>
            <a:r>
              <a:rPr lang="en-US" sz="1600" b="1" dirty="0"/>
              <a:t>Our infinite God </a:t>
            </a:r>
          </a:p>
        </p:txBody>
      </p:sp>
      <p:sp>
        <p:nvSpPr>
          <p:cNvPr id="66" name="TextBox 65"/>
          <p:cNvSpPr txBox="1"/>
          <p:nvPr/>
        </p:nvSpPr>
        <p:spPr>
          <a:xfrm>
            <a:off x="1371600" y="4328756"/>
            <a:ext cx="1595438" cy="369332"/>
          </a:xfrm>
          <a:prstGeom prst="rect">
            <a:avLst/>
          </a:prstGeom>
          <a:noFill/>
        </p:spPr>
        <p:txBody>
          <a:bodyPr wrap="square" rtlCol="0">
            <a:spAutoFit/>
          </a:bodyPr>
          <a:lstStyle/>
          <a:p>
            <a:r>
              <a:rPr lang="en-US" dirty="0"/>
              <a:t>Appealing</a:t>
            </a:r>
          </a:p>
        </p:txBody>
      </p:sp>
      <p:sp>
        <p:nvSpPr>
          <p:cNvPr id="67" name="TextBox 66"/>
          <p:cNvSpPr txBox="1"/>
          <p:nvPr/>
        </p:nvSpPr>
        <p:spPr>
          <a:xfrm>
            <a:off x="0" y="4343400"/>
            <a:ext cx="1372721" cy="369332"/>
          </a:xfrm>
          <a:prstGeom prst="rect">
            <a:avLst/>
          </a:prstGeom>
          <a:noFill/>
        </p:spPr>
        <p:txBody>
          <a:bodyPr wrap="square" rtlCol="0">
            <a:spAutoFit/>
          </a:bodyPr>
          <a:lstStyle/>
          <a:p>
            <a:r>
              <a:rPr lang="en-US" b="1" dirty="0"/>
              <a:t>Emphasis</a:t>
            </a:r>
          </a:p>
        </p:txBody>
      </p:sp>
      <p:sp>
        <p:nvSpPr>
          <p:cNvPr id="68" name="TextBox 67"/>
          <p:cNvSpPr txBox="1"/>
          <p:nvPr/>
        </p:nvSpPr>
        <p:spPr>
          <a:xfrm>
            <a:off x="3159681" y="4326368"/>
            <a:ext cx="1148237" cy="369332"/>
          </a:xfrm>
          <a:prstGeom prst="rect">
            <a:avLst/>
          </a:prstGeom>
          <a:noFill/>
        </p:spPr>
        <p:txBody>
          <a:bodyPr wrap="square" rtlCol="0">
            <a:spAutoFit/>
          </a:bodyPr>
          <a:lstStyle/>
          <a:p>
            <a:r>
              <a:rPr lang="en-US" dirty="0"/>
              <a:t>Revealing</a:t>
            </a:r>
          </a:p>
        </p:txBody>
      </p:sp>
      <p:sp>
        <p:nvSpPr>
          <p:cNvPr id="69" name="TextBox 68"/>
          <p:cNvSpPr txBox="1"/>
          <p:nvPr/>
        </p:nvSpPr>
        <p:spPr>
          <a:xfrm>
            <a:off x="4876800" y="4331525"/>
            <a:ext cx="1600200" cy="369332"/>
          </a:xfrm>
          <a:prstGeom prst="rect">
            <a:avLst/>
          </a:prstGeom>
          <a:noFill/>
        </p:spPr>
        <p:txBody>
          <a:bodyPr wrap="square" rtlCol="0">
            <a:spAutoFit/>
          </a:bodyPr>
          <a:lstStyle/>
          <a:p>
            <a:r>
              <a:rPr lang="en-US" dirty="0"/>
              <a:t>   Reminding</a:t>
            </a:r>
          </a:p>
        </p:txBody>
      </p:sp>
      <p:sp>
        <p:nvSpPr>
          <p:cNvPr id="70" name="TextBox 69"/>
          <p:cNvSpPr txBox="1"/>
          <p:nvPr/>
        </p:nvSpPr>
        <p:spPr>
          <a:xfrm>
            <a:off x="7162799" y="4334853"/>
            <a:ext cx="1295397" cy="369332"/>
          </a:xfrm>
          <a:prstGeom prst="rect">
            <a:avLst/>
          </a:prstGeom>
          <a:noFill/>
        </p:spPr>
        <p:txBody>
          <a:bodyPr wrap="square" rtlCol="0">
            <a:spAutoFit/>
          </a:bodyPr>
          <a:lstStyle/>
          <a:p>
            <a:r>
              <a:rPr lang="en-US" dirty="0"/>
              <a:t>Praising</a:t>
            </a:r>
          </a:p>
        </p:txBody>
      </p:sp>
      <p:sp>
        <p:nvSpPr>
          <p:cNvPr id="72" name="TextBox 71"/>
          <p:cNvSpPr txBox="1"/>
          <p:nvPr/>
        </p:nvSpPr>
        <p:spPr>
          <a:xfrm>
            <a:off x="129532" y="4814840"/>
            <a:ext cx="864030" cy="383977"/>
          </a:xfrm>
          <a:prstGeom prst="rect">
            <a:avLst/>
          </a:prstGeom>
          <a:noFill/>
        </p:spPr>
        <p:txBody>
          <a:bodyPr wrap="square" rtlCol="0">
            <a:spAutoFit/>
          </a:bodyPr>
          <a:lstStyle/>
          <a:p>
            <a:r>
              <a:rPr lang="en-US" b="1" dirty="0"/>
              <a:t>Tone</a:t>
            </a:r>
          </a:p>
        </p:txBody>
      </p:sp>
      <p:sp>
        <p:nvSpPr>
          <p:cNvPr id="74" name="TextBox 73"/>
          <p:cNvSpPr txBox="1"/>
          <p:nvPr/>
        </p:nvSpPr>
        <p:spPr>
          <a:xfrm>
            <a:off x="1219200" y="4800600"/>
            <a:ext cx="1822358" cy="369332"/>
          </a:xfrm>
          <a:prstGeom prst="rect">
            <a:avLst/>
          </a:prstGeom>
          <a:noFill/>
        </p:spPr>
        <p:txBody>
          <a:bodyPr wrap="square" rtlCol="0">
            <a:spAutoFit/>
          </a:bodyPr>
          <a:lstStyle/>
          <a:p>
            <a:r>
              <a:rPr lang="en-US" dirty="0"/>
              <a:t>Personal Concern</a:t>
            </a:r>
          </a:p>
        </p:txBody>
      </p:sp>
      <p:sp>
        <p:nvSpPr>
          <p:cNvPr id="76" name="TextBox 75"/>
          <p:cNvSpPr txBox="1"/>
          <p:nvPr/>
        </p:nvSpPr>
        <p:spPr>
          <a:xfrm>
            <a:off x="3048000" y="4800600"/>
            <a:ext cx="1747157" cy="369332"/>
          </a:xfrm>
          <a:prstGeom prst="rect">
            <a:avLst/>
          </a:prstGeom>
          <a:noFill/>
        </p:spPr>
        <p:txBody>
          <a:bodyPr wrap="square" rtlCol="0">
            <a:spAutoFit/>
          </a:bodyPr>
          <a:lstStyle/>
          <a:p>
            <a:r>
              <a:rPr lang="en-US" dirty="0"/>
              <a:t>Bold Exposure</a:t>
            </a:r>
          </a:p>
        </p:txBody>
      </p:sp>
      <p:sp>
        <p:nvSpPr>
          <p:cNvPr id="78" name="TextBox 77"/>
          <p:cNvSpPr txBox="1"/>
          <p:nvPr/>
        </p:nvSpPr>
        <p:spPr>
          <a:xfrm>
            <a:off x="4576763" y="4778393"/>
            <a:ext cx="2245458" cy="369332"/>
          </a:xfrm>
          <a:prstGeom prst="rect">
            <a:avLst/>
          </a:prstGeom>
          <a:noFill/>
        </p:spPr>
        <p:txBody>
          <a:bodyPr wrap="square" rtlCol="0">
            <a:spAutoFit/>
          </a:bodyPr>
          <a:lstStyle/>
          <a:p>
            <a:r>
              <a:rPr lang="en-US" dirty="0"/>
              <a:t>Strong exhortation</a:t>
            </a:r>
          </a:p>
        </p:txBody>
      </p:sp>
      <p:sp>
        <p:nvSpPr>
          <p:cNvPr id="79" name="TextBox 78"/>
          <p:cNvSpPr txBox="1"/>
          <p:nvPr/>
        </p:nvSpPr>
        <p:spPr>
          <a:xfrm>
            <a:off x="7010399" y="4807802"/>
            <a:ext cx="1556207" cy="369332"/>
          </a:xfrm>
          <a:prstGeom prst="rect">
            <a:avLst/>
          </a:prstGeom>
          <a:noFill/>
        </p:spPr>
        <p:txBody>
          <a:bodyPr wrap="square" rtlCol="0">
            <a:spAutoFit/>
          </a:bodyPr>
          <a:lstStyle/>
          <a:p>
            <a:r>
              <a:rPr lang="en-US" dirty="0"/>
              <a:t>Great hope</a:t>
            </a:r>
          </a:p>
        </p:txBody>
      </p:sp>
      <p:sp>
        <p:nvSpPr>
          <p:cNvPr id="80" name="TextBox 79"/>
          <p:cNvSpPr txBox="1"/>
          <p:nvPr/>
        </p:nvSpPr>
        <p:spPr>
          <a:xfrm>
            <a:off x="-228600" y="5257800"/>
            <a:ext cx="1360256" cy="338554"/>
          </a:xfrm>
          <a:prstGeom prst="rect">
            <a:avLst/>
          </a:prstGeom>
          <a:noFill/>
        </p:spPr>
        <p:txBody>
          <a:bodyPr wrap="square" rtlCol="0">
            <a:spAutoFit/>
          </a:bodyPr>
          <a:lstStyle/>
          <a:p>
            <a:r>
              <a:rPr lang="en-US" sz="1600" b="1" dirty="0"/>
              <a:t>    Directed to</a:t>
            </a:r>
          </a:p>
        </p:txBody>
      </p:sp>
      <p:sp>
        <p:nvSpPr>
          <p:cNvPr id="81" name="TextBox 80"/>
          <p:cNvSpPr txBox="1"/>
          <p:nvPr/>
        </p:nvSpPr>
        <p:spPr>
          <a:xfrm>
            <a:off x="1066800" y="5105400"/>
            <a:ext cx="2133600" cy="584775"/>
          </a:xfrm>
          <a:prstGeom prst="rect">
            <a:avLst/>
          </a:prstGeom>
          <a:noFill/>
        </p:spPr>
        <p:txBody>
          <a:bodyPr wrap="square" rtlCol="0">
            <a:spAutoFit/>
          </a:bodyPr>
          <a:lstStyle/>
          <a:p>
            <a:r>
              <a:rPr lang="en-US" sz="1600" dirty="0"/>
              <a:t>Those </a:t>
            </a:r>
            <a:r>
              <a:rPr lang="en-US" sz="1600" i="1" dirty="0"/>
              <a:t>“beloved in God    </a:t>
            </a:r>
            <a:br>
              <a:rPr lang="en-US" sz="1600" i="1" dirty="0"/>
            </a:br>
            <a:r>
              <a:rPr lang="en-US" sz="1600" i="1" dirty="0"/>
              <a:t>        the Father” (v.1)</a:t>
            </a:r>
            <a:endParaRPr lang="en-US" sz="1600" dirty="0"/>
          </a:p>
        </p:txBody>
      </p:sp>
      <p:sp>
        <p:nvSpPr>
          <p:cNvPr id="85" name="TextBox 84"/>
          <p:cNvSpPr txBox="1"/>
          <p:nvPr/>
        </p:nvSpPr>
        <p:spPr>
          <a:xfrm>
            <a:off x="2971800" y="5105400"/>
            <a:ext cx="1676400" cy="584775"/>
          </a:xfrm>
          <a:prstGeom prst="rect">
            <a:avLst/>
          </a:prstGeom>
          <a:noFill/>
        </p:spPr>
        <p:txBody>
          <a:bodyPr wrap="square" rtlCol="0">
            <a:spAutoFit/>
          </a:bodyPr>
          <a:lstStyle/>
          <a:p>
            <a:r>
              <a:rPr lang="en-US" sz="1600" dirty="0"/>
              <a:t>  Those</a:t>
            </a:r>
            <a:r>
              <a:rPr lang="en-US" sz="1600" i="1" dirty="0"/>
              <a:t> “in gross immorality”</a:t>
            </a:r>
            <a:r>
              <a:rPr lang="en-US" sz="1600" dirty="0"/>
              <a:t> (v.7)</a:t>
            </a:r>
          </a:p>
        </p:txBody>
      </p:sp>
      <p:sp>
        <p:nvSpPr>
          <p:cNvPr id="86" name="TextBox 85"/>
          <p:cNvSpPr txBox="1"/>
          <p:nvPr/>
        </p:nvSpPr>
        <p:spPr>
          <a:xfrm>
            <a:off x="4679216" y="5130105"/>
            <a:ext cx="2091214" cy="646331"/>
          </a:xfrm>
          <a:prstGeom prst="rect">
            <a:avLst/>
          </a:prstGeom>
          <a:noFill/>
        </p:spPr>
        <p:txBody>
          <a:bodyPr wrap="square" rtlCol="0">
            <a:spAutoFit/>
          </a:bodyPr>
          <a:lstStyle/>
          <a:p>
            <a:r>
              <a:rPr lang="en-US" i="1" dirty="0"/>
              <a:t>“But you, beloved…”</a:t>
            </a:r>
          </a:p>
          <a:p>
            <a:r>
              <a:rPr lang="en-US" i="1" dirty="0"/>
              <a:t>         (v. 17, 20)</a:t>
            </a:r>
          </a:p>
        </p:txBody>
      </p:sp>
      <p:sp>
        <p:nvSpPr>
          <p:cNvPr id="87" name="TextBox 86"/>
          <p:cNvSpPr txBox="1"/>
          <p:nvPr/>
        </p:nvSpPr>
        <p:spPr>
          <a:xfrm>
            <a:off x="6858000" y="5105400"/>
            <a:ext cx="1606068" cy="584775"/>
          </a:xfrm>
          <a:prstGeom prst="rect">
            <a:avLst/>
          </a:prstGeom>
          <a:noFill/>
        </p:spPr>
        <p:txBody>
          <a:bodyPr wrap="square" rtlCol="0">
            <a:spAutoFit/>
          </a:bodyPr>
          <a:lstStyle/>
          <a:p>
            <a:r>
              <a:rPr lang="en-US" sz="1600" i="1" dirty="0"/>
              <a:t>“The only God”</a:t>
            </a:r>
          </a:p>
          <a:p>
            <a:r>
              <a:rPr lang="en-US" sz="1600" i="1" dirty="0"/>
              <a:t>          (v. 25)</a:t>
            </a:r>
          </a:p>
        </p:txBody>
      </p:sp>
      <p:sp>
        <p:nvSpPr>
          <p:cNvPr id="88" name="TextBox 87"/>
          <p:cNvSpPr txBox="1"/>
          <p:nvPr/>
        </p:nvSpPr>
        <p:spPr>
          <a:xfrm>
            <a:off x="2286000" y="5791200"/>
            <a:ext cx="5360133" cy="369332"/>
          </a:xfrm>
          <a:prstGeom prst="rect">
            <a:avLst/>
          </a:prstGeom>
          <a:noFill/>
        </p:spPr>
        <p:txBody>
          <a:bodyPr wrap="square" rtlCol="0">
            <a:spAutoFit/>
          </a:bodyPr>
          <a:lstStyle/>
          <a:p>
            <a:r>
              <a:rPr lang="en-US" dirty="0"/>
              <a:t>Exposing false teachers and standing firm in the faith</a:t>
            </a:r>
          </a:p>
        </p:txBody>
      </p:sp>
      <p:sp>
        <p:nvSpPr>
          <p:cNvPr id="89" name="TextBox 88"/>
          <p:cNvSpPr txBox="1"/>
          <p:nvPr/>
        </p:nvSpPr>
        <p:spPr>
          <a:xfrm>
            <a:off x="111219" y="5739452"/>
            <a:ext cx="996759" cy="338554"/>
          </a:xfrm>
          <a:prstGeom prst="rect">
            <a:avLst/>
          </a:prstGeom>
          <a:noFill/>
        </p:spPr>
        <p:txBody>
          <a:bodyPr wrap="square" rtlCol="0">
            <a:spAutoFit/>
          </a:bodyPr>
          <a:lstStyle/>
          <a:p>
            <a:r>
              <a:rPr lang="en-US" sz="1600" b="1" dirty="0"/>
              <a:t>Theme</a:t>
            </a:r>
          </a:p>
        </p:txBody>
      </p:sp>
      <p:sp>
        <p:nvSpPr>
          <p:cNvPr id="90" name="TextBox 89"/>
          <p:cNvSpPr txBox="1"/>
          <p:nvPr/>
        </p:nvSpPr>
        <p:spPr>
          <a:xfrm>
            <a:off x="52575" y="6144399"/>
            <a:ext cx="1360255" cy="584775"/>
          </a:xfrm>
          <a:prstGeom prst="rect">
            <a:avLst/>
          </a:prstGeom>
          <a:noFill/>
        </p:spPr>
        <p:txBody>
          <a:bodyPr wrap="square" rtlCol="0">
            <a:spAutoFit/>
          </a:bodyPr>
          <a:lstStyle/>
          <a:p>
            <a:r>
              <a:rPr lang="en-US" sz="1600" dirty="0"/>
              <a:t>    </a:t>
            </a:r>
            <a:r>
              <a:rPr lang="en-US" sz="1600" b="1" dirty="0"/>
              <a:t>Key </a:t>
            </a:r>
          </a:p>
          <a:p>
            <a:r>
              <a:rPr lang="en-US" sz="1600" b="1" dirty="0"/>
              <a:t>  Verses</a:t>
            </a:r>
          </a:p>
        </p:txBody>
      </p:sp>
      <p:sp>
        <p:nvSpPr>
          <p:cNvPr id="91" name="TextBox 90"/>
          <p:cNvSpPr txBox="1"/>
          <p:nvPr/>
        </p:nvSpPr>
        <p:spPr>
          <a:xfrm>
            <a:off x="2209800" y="6172200"/>
            <a:ext cx="5410200" cy="369332"/>
          </a:xfrm>
          <a:prstGeom prst="rect">
            <a:avLst/>
          </a:prstGeom>
          <a:noFill/>
        </p:spPr>
        <p:txBody>
          <a:bodyPr wrap="square" rtlCol="0">
            <a:spAutoFit/>
          </a:bodyPr>
          <a:lstStyle/>
          <a:p>
            <a:r>
              <a:rPr lang="en-US" dirty="0"/>
              <a:t>“</a:t>
            </a:r>
            <a:r>
              <a:rPr lang="en-US" i="1" dirty="0"/>
              <a:t>Contend  earnestly for the faith</a:t>
            </a:r>
            <a:r>
              <a:rPr lang="en-US" dirty="0"/>
              <a:t>” (v. 3); verses 21-23</a:t>
            </a:r>
          </a:p>
        </p:txBody>
      </p:sp>
      <p:sp>
        <p:nvSpPr>
          <p:cNvPr id="4" name="TextBox 3">
            <a:extLst>
              <a:ext uri="{FF2B5EF4-FFF2-40B4-BE49-F238E27FC236}">
                <a16:creationId xmlns:a16="http://schemas.microsoft.com/office/drawing/2014/main" id="{94C60057-C11E-8544-90D9-EAC751BC861C}"/>
              </a:ext>
            </a:extLst>
          </p:cNvPr>
          <p:cNvSpPr txBox="1"/>
          <p:nvPr/>
        </p:nvSpPr>
        <p:spPr>
          <a:xfrm>
            <a:off x="41898" y="1712976"/>
            <a:ext cx="1253502" cy="2308324"/>
          </a:xfrm>
          <a:prstGeom prst="rect">
            <a:avLst/>
          </a:prstGeom>
          <a:noFill/>
        </p:spPr>
        <p:txBody>
          <a:bodyPr wrap="square" rtlCol="0">
            <a:spAutoFit/>
          </a:bodyPr>
          <a:lstStyle/>
          <a:p>
            <a:r>
              <a:rPr lang="en-US" sz="1600" dirty="0"/>
              <a:t>“In the last time there will be scoffers, following their own ungodly passions”</a:t>
            </a:r>
          </a:p>
          <a:p>
            <a:r>
              <a:rPr lang="en-US" sz="1600" dirty="0"/>
              <a:t>(1:18)</a:t>
            </a:r>
          </a:p>
        </p:txBody>
      </p:sp>
    </p:spTree>
    <p:extLst>
      <p:ext uri="{BB962C8B-B14F-4D97-AF65-F5344CB8AC3E}">
        <p14:creationId xmlns:p14="http://schemas.microsoft.com/office/powerpoint/2010/main" val="1471808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solidFill>
                  <a:srgbClr val="FF0000"/>
                </a:solidFill>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u="sng" dirty="0">
                <a:solidFill>
                  <a:srgbClr val="FF0000"/>
                </a:solidFill>
                <a:latin typeface="Arial" panose="020B0604020202020204" pitchFamily="34" charset="0"/>
                <a:cs typeface="Arial" panose="020B0604020202020204" pitchFamily="34" charset="0"/>
              </a:rPr>
              <a:t>Jude</a:t>
            </a:r>
            <a:r>
              <a:rPr lang="en-US" sz="1600" b="1" dirty="0">
                <a:solidFill>
                  <a:srgbClr val="FF0000"/>
                </a:solidFill>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b="1" dirty="0"/>
              <a:t>1 &amp; 2 Peter</a:t>
            </a:r>
          </a:p>
          <a:p>
            <a:r>
              <a:rPr lang="en-US" dirty="0"/>
              <a:t>1,2, 3 John </a:t>
            </a:r>
          </a:p>
          <a:p>
            <a:r>
              <a:rPr lang="en-US" b="1" dirty="0">
                <a:solidFill>
                  <a:srgbClr val="FF0000"/>
                </a:solidFill>
              </a:rPr>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Jude</a:t>
            </a:r>
          </a:p>
        </p:txBody>
      </p:sp>
      <p:sp>
        <p:nvSpPr>
          <p:cNvPr id="3" name="Content Placeholder 2"/>
          <p:cNvSpPr>
            <a:spLocks noGrp="1"/>
          </p:cNvSpPr>
          <p:nvPr>
            <p:ph idx="1"/>
          </p:nvPr>
        </p:nvSpPr>
        <p:spPr>
          <a:xfrm>
            <a:off x="9144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066800" y="3886200"/>
            <a:ext cx="2514600" cy="369332"/>
          </a:xfrm>
          <a:prstGeom prst="rect">
            <a:avLst/>
          </a:prstGeom>
          <a:noFill/>
        </p:spPr>
        <p:txBody>
          <a:bodyPr wrap="square" rtlCol="0">
            <a:spAutoFit/>
          </a:bodyPr>
          <a:lstStyle/>
          <a:p>
            <a:r>
              <a:rPr lang="en-US" dirty="0"/>
              <a:t>        </a:t>
            </a:r>
            <a:r>
              <a:rPr lang="en-US" sz="1600" b="1" dirty="0"/>
              <a:t>Verses 1-4</a:t>
            </a:r>
          </a:p>
        </p:txBody>
      </p:sp>
      <p:sp>
        <p:nvSpPr>
          <p:cNvPr id="132" name="TextBox 131"/>
          <p:cNvSpPr txBox="1"/>
          <p:nvPr/>
        </p:nvSpPr>
        <p:spPr>
          <a:xfrm>
            <a:off x="1066800" y="4038600"/>
            <a:ext cx="22860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7907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7363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524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048000" y="3886200"/>
            <a:ext cx="3505200" cy="338554"/>
          </a:xfrm>
          <a:prstGeom prst="rect">
            <a:avLst/>
          </a:prstGeom>
          <a:noFill/>
        </p:spPr>
        <p:txBody>
          <a:bodyPr wrap="square" rtlCol="0">
            <a:spAutoFit/>
          </a:bodyPr>
          <a:lstStyle/>
          <a:p>
            <a:r>
              <a:rPr lang="en-US" sz="1600" b="1" dirty="0"/>
              <a:t>    Verses 5-16</a:t>
            </a:r>
          </a:p>
        </p:txBody>
      </p:sp>
      <p:sp>
        <p:nvSpPr>
          <p:cNvPr id="52" name="TextBox 51"/>
          <p:cNvSpPr txBox="1"/>
          <p:nvPr/>
        </p:nvSpPr>
        <p:spPr>
          <a:xfrm>
            <a:off x="6858000" y="3886200"/>
            <a:ext cx="1676400" cy="338554"/>
          </a:xfrm>
          <a:prstGeom prst="rect">
            <a:avLst/>
          </a:prstGeom>
          <a:noFill/>
        </p:spPr>
        <p:txBody>
          <a:bodyPr wrap="square" rtlCol="0">
            <a:spAutoFit/>
          </a:bodyPr>
          <a:lstStyle/>
          <a:p>
            <a:r>
              <a:rPr lang="en-US" sz="1600" dirty="0"/>
              <a:t>     </a:t>
            </a:r>
            <a:r>
              <a:rPr lang="en-US" sz="1600" b="1" dirty="0"/>
              <a:t>Verses 24-25</a:t>
            </a:r>
          </a:p>
        </p:txBody>
      </p:sp>
      <p:cxnSp>
        <p:nvCxnSpPr>
          <p:cNvPr id="104" name="Straight Connector 103"/>
          <p:cNvCxnSpPr/>
          <p:nvPr/>
        </p:nvCxnSpPr>
        <p:spPr>
          <a:xfrm rot="5400000">
            <a:off x="23241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579632" y="457200"/>
            <a:ext cx="915994" cy="707886"/>
          </a:xfrm>
          <a:prstGeom prst="rect">
            <a:avLst/>
          </a:prstGeom>
          <a:solidFill>
            <a:schemeClr val="accent1"/>
          </a:solidFill>
        </p:spPr>
        <p:txBody>
          <a:bodyPr wrap="square" rtlCol="0">
            <a:spAutoFit/>
          </a:bodyPr>
          <a:lstStyle/>
          <a:p>
            <a:pPr algn="ctr"/>
            <a:r>
              <a:rPr lang="en-US" sz="2000" b="1" dirty="0"/>
              <a:t>A.D. 67?</a:t>
            </a:r>
          </a:p>
        </p:txBody>
      </p:sp>
      <p:cxnSp>
        <p:nvCxnSpPr>
          <p:cNvPr id="60" name="Straight Connector 59"/>
          <p:cNvCxnSpPr/>
          <p:nvPr/>
        </p:nvCxnSpPr>
        <p:spPr>
          <a:xfrm rot="5400000">
            <a:off x="60579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238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7719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524000" y="1447800"/>
            <a:ext cx="1332416" cy="646331"/>
          </a:xfrm>
          <a:prstGeom prst="rect">
            <a:avLst/>
          </a:prstGeom>
          <a:noFill/>
        </p:spPr>
        <p:txBody>
          <a:bodyPr wrap="square" rtlCol="0">
            <a:spAutoFit/>
          </a:bodyPr>
          <a:lstStyle/>
          <a:p>
            <a:r>
              <a:rPr lang="en-US" b="1" dirty="0">
                <a:latin typeface="Arial Narrow" pitchFamily="34" charset="0"/>
              </a:rPr>
              <a:t>   Greeting</a:t>
            </a:r>
          </a:p>
          <a:p>
            <a:r>
              <a:rPr lang="en-US" b="1" dirty="0">
                <a:latin typeface="Arial Narrow" pitchFamily="34" charset="0"/>
              </a:rPr>
              <a:t>and Purpose</a:t>
            </a:r>
          </a:p>
        </p:txBody>
      </p:sp>
      <p:sp>
        <p:nvSpPr>
          <p:cNvPr id="54" name="TextBox 53"/>
          <p:cNvSpPr txBox="1"/>
          <p:nvPr/>
        </p:nvSpPr>
        <p:spPr>
          <a:xfrm>
            <a:off x="3124200" y="1447800"/>
            <a:ext cx="1752600" cy="646331"/>
          </a:xfrm>
          <a:prstGeom prst="rect">
            <a:avLst/>
          </a:prstGeom>
          <a:noFill/>
        </p:spPr>
        <p:txBody>
          <a:bodyPr wrap="square" rtlCol="0">
            <a:spAutoFit/>
          </a:bodyPr>
          <a:lstStyle/>
          <a:p>
            <a:r>
              <a:rPr lang="en-US" b="1" dirty="0">
                <a:latin typeface="Arial Narrow" pitchFamily="34" charset="0"/>
              </a:rPr>
              <a:t>    Exposure of</a:t>
            </a:r>
          </a:p>
          <a:p>
            <a:r>
              <a:rPr lang="en-US" b="1" dirty="0">
                <a:latin typeface="Arial Narrow" pitchFamily="34" charset="0"/>
              </a:rPr>
              <a:t>  False Teachers</a:t>
            </a:r>
          </a:p>
        </p:txBody>
      </p:sp>
      <p:sp>
        <p:nvSpPr>
          <p:cNvPr id="55" name="TextBox 54"/>
          <p:cNvSpPr txBox="1"/>
          <p:nvPr/>
        </p:nvSpPr>
        <p:spPr>
          <a:xfrm>
            <a:off x="4800600" y="1447800"/>
            <a:ext cx="2362200" cy="646331"/>
          </a:xfrm>
          <a:prstGeom prst="rect">
            <a:avLst/>
          </a:prstGeom>
          <a:noFill/>
        </p:spPr>
        <p:txBody>
          <a:bodyPr wrap="square" rtlCol="0">
            <a:spAutoFit/>
          </a:bodyPr>
          <a:lstStyle/>
          <a:p>
            <a:r>
              <a:rPr lang="en-US" b="1" dirty="0">
                <a:latin typeface="Arial Narrow" pitchFamily="34" charset="0"/>
              </a:rPr>
              <a:t>Warnings &amp; commands</a:t>
            </a:r>
          </a:p>
          <a:p>
            <a:r>
              <a:rPr lang="en-US" b="1" dirty="0">
                <a:latin typeface="Arial Narrow" pitchFamily="34" charset="0"/>
              </a:rPr>
              <a:t>         to Christians </a:t>
            </a:r>
          </a:p>
        </p:txBody>
      </p:sp>
      <p:sp>
        <p:nvSpPr>
          <p:cNvPr id="57" name="TextBox 56"/>
          <p:cNvSpPr txBox="1"/>
          <p:nvPr/>
        </p:nvSpPr>
        <p:spPr>
          <a:xfrm>
            <a:off x="7086600" y="1447800"/>
            <a:ext cx="1480008" cy="369332"/>
          </a:xfrm>
          <a:prstGeom prst="rect">
            <a:avLst/>
          </a:prstGeom>
          <a:noFill/>
        </p:spPr>
        <p:txBody>
          <a:bodyPr wrap="square" rtlCol="0">
            <a:spAutoFit/>
          </a:bodyPr>
          <a:lstStyle/>
          <a:p>
            <a:r>
              <a:rPr lang="en-US" b="1" dirty="0"/>
              <a:t>  Benediction</a:t>
            </a:r>
          </a:p>
        </p:txBody>
      </p:sp>
      <p:sp>
        <p:nvSpPr>
          <p:cNvPr id="58" name="TextBox 57"/>
          <p:cNvSpPr txBox="1"/>
          <p:nvPr/>
        </p:nvSpPr>
        <p:spPr>
          <a:xfrm>
            <a:off x="5029200" y="3886200"/>
            <a:ext cx="1524000" cy="338554"/>
          </a:xfrm>
          <a:prstGeom prst="rect">
            <a:avLst/>
          </a:prstGeom>
          <a:noFill/>
        </p:spPr>
        <p:txBody>
          <a:bodyPr wrap="square" rtlCol="0">
            <a:spAutoFit/>
          </a:bodyPr>
          <a:lstStyle/>
          <a:p>
            <a:r>
              <a:rPr lang="en-US" sz="1600" b="1" dirty="0"/>
              <a:t>Verses 17-23</a:t>
            </a:r>
          </a:p>
        </p:txBody>
      </p:sp>
      <p:sp>
        <p:nvSpPr>
          <p:cNvPr id="59" name="TextBox 58"/>
          <p:cNvSpPr txBox="1"/>
          <p:nvPr/>
        </p:nvSpPr>
        <p:spPr>
          <a:xfrm>
            <a:off x="1143000" y="2133600"/>
            <a:ext cx="2313145" cy="338554"/>
          </a:xfrm>
          <a:prstGeom prst="rect">
            <a:avLst/>
          </a:prstGeom>
          <a:noFill/>
        </p:spPr>
        <p:txBody>
          <a:bodyPr wrap="square" rtlCol="0">
            <a:spAutoFit/>
          </a:bodyPr>
          <a:lstStyle/>
          <a:p>
            <a:r>
              <a:rPr lang="en-US" sz="1600" b="1" dirty="0">
                <a:latin typeface="Arial Narrow" pitchFamily="34" charset="0"/>
              </a:rPr>
              <a:t> Mercy, peace and love</a:t>
            </a:r>
          </a:p>
        </p:txBody>
      </p:sp>
      <p:sp>
        <p:nvSpPr>
          <p:cNvPr id="61" name="TextBox 60"/>
          <p:cNvSpPr txBox="1"/>
          <p:nvPr/>
        </p:nvSpPr>
        <p:spPr>
          <a:xfrm>
            <a:off x="990600" y="2438400"/>
            <a:ext cx="2209800" cy="646331"/>
          </a:xfrm>
          <a:prstGeom prst="rect">
            <a:avLst/>
          </a:prstGeom>
          <a:noFill/>
        </p:spPr>
        <p:txBody>
          <a:bodyPr wrap="square" rtlCol="0">
            <a:spAutoFit/>
          </a:bodyPr>
          <a:lstStyle/>
          <a:p>
            <a:r>
              <a:rPr lang="en-US" b="1" dirty="0"/>
              <a:t>        </a:t>
            </a:r>
            <a:r>
              <a:rPr lang="en-US" b="1" i="1" dirty="0"/>
              <a:t>What to do:</a:t>
            </a:r>
          </a:p>
          <a:p>
            <a:r>
              <a:rPr lang="en-US" b="1" dirty="0">
                <a:latin typeface="Arial Narrow" pitchFamily="34" charset="0"/>
              </a:rPr>
              <a:t>     </a:t>
            </a:r>
            <a:r>
              <a:rPr lang="en-US" sz="1600" b="1" dirty="0">
                <a:latin typeface="Arial Narrow" pitchFamily="34" charset="0"/>
              </a:rPr>
              <a:t>Contend for the faith</a:t>
            </a:r>
          </a:p>
        </p:txBody>
      </p:sp>
      <p:sp>
        <p:nvSpPr>
          <p:cNvPr id="62" name="TextBox 61"/>
          <p:cNvSpPr txBox="1"/>
          <p:nvPr/>
        </p:nvSpPr>
        <p:spPr>
          <a:xfrm>
            <a:off x="990600" y="2971800"/>
            <a:ext cx="2389369" cy="861774"/>
          </a:xfrm>
          <a:prstGeom prst="rect">
            <a:avLst/>
          </a:prstGeom>
          <a:noFill/>
        </p:spPr>
        <p:txBody>
          <a:bodyPr wrap="square" rtlCol="0">
            <a:spAutoFit/>
          </a:bodyPr>
          <a:lstStyle/>
          <a:p>
            <a:r>
              <a:rPr lang="en-US" b="1" dirty="0">
                <a:solidFill>
                  <a:srgbClr val="FFFF00"/>
                </a:solidFill>
              </a:rPr>
              <a:t>             </a:t>
            </a:r>
            <a:r>
              <a:rPr lang="en-US" b="1" i="1" dirty="0"/>
              <a:t>Why:</a:t>
            </a:r>
          </a:p>
          <a:p>
            <a:r>
              <a:rPr lang="en-US" sz="1600" b="1" dirty="0">
                <a:latin typeface="Arial Narrow" pitchFamily="34" charset="0"/>
              </a:rPr>
              <a:t>   Certain persons have</a:t>
            </a:r>
          </a:p>
          <a:p>
            <a:r>
              <a:rPr lang="en-US" sz="1600" b="1" dirty="0">
                <a:latin typeface="Arial Narrow" pitchFamily="34" charset="0"/>
              </a:rPr>
              <a:t>    secretly slipped in…</a:t>
            </a:r>
          </a:p>
        </p:txBody>
      </p:sp>
      <p:sp>
        <p:nvSpPr>
          <p:cNvPr id="63" name="TextBox 62"/>
          <p:cNvSpPr txBox="1"/>
          <p:nvPr/>
        </p:nvSpPr>
        <p:spPr>
          <a:xfrm>
            <a:off x="3200400" y="2133600"/>
            <a:ext cx="1524000" cy="1569660"/>
          </a:xfrm>
          <a:prstGeom prst="rect">
            <a:avLst/>
          </a:prstGeom>
          <a:noFill/>
        </p:spPr>
        <p:txBody>
          <a:bodyPr wrap="square" rtlCol="0">
            <a:spAutoFit/>
          </a:bodyPr>
          <a:lstStyle/>
          <a:p>
            <a:pPr>
              <a:buFont typeface="Arial" pitchFamily="34" charset="0"/>
              <a:buChar char="•"/>
            </a:pPr>
            <a:r>
              <a:rPr lang="en-US" sz="1600" b="1" dirty="0">
                <a:latin typeface="Arial Narrow" pitchFamily="34" charset="0"/>
              </a:rPr>
              <a:t>Doom is certain</a:t>
            </a:r>
          </a:p>
          <a:p>
            <a:pPr>
              <a:buFont typeface="Arial" pitchFamily="34" charset="0"/>
              <a:buChar char="•"/>
            </a:pPr>
            <a:r>
              <a:rPr lang="en-US" sz="1600" b="1" dirty="0">
                <a:latin typeface="Arial Narrow" pitchFamily="34" charset="0"/>
              </a:rPr>
              <a:t>Guilt is sure</a:t>
            </a:r>
          </a:p>
          <a:p>
            <a:pPr>
              <a:buFont typeface="Arial" pitchFamily="34" charset="0"/>
              <a:buChar char="•"/>
            </a:pPr>
            <a:r>
              <a:rPr lang="en-US" sz="1600" b="1" dirty="0">
                <a:latin typeface="Arial Narrow" pitchFamily="34" charset="0"/>
              </a:rPr>
              <a:t>Spirituality</a:t>
            </a:r>
          </a:p>
          <a:p>
            <a:r>
              <a:rPr lang="en-US" sz="1600" b="1" dirty="0">
                <a:latin typeface="Arial Narrow" pitchFamily="34" charset="0"/>
              </a:rPr>
              <a:t>    is empty</a:t>
            </a:r>
          </a:p>
          <a:p>
            <a:pPr>
              <a:buFont typeface="Arial" pitchFamily="34" charset="0"/>
              <a:buChar char="•"/>
            </a:pPr>
            <a:r>
              <a:rPr lang="en-US" sz="1600" b="1" dirty="0">
                <a:latin typeface="Arial Narrow" pitchFamily="34" charset="0"/>
              </a:rPr>
              <a:t>Lives are   </a:t>
            </a:r>
            <a:br>
              <a:rPr lang="en-US" sz="1600" b="1" dirty="0">
                <a:latin typeface="Arial Narrow" pitchFamily="34" charset="0"/>
              </a:rPr>
            </a:br>
            <a:r>
              <a:rPr lang="en-US" sz="1600" b="1" dirty="0">
                <a:latin typeface="Arial Narrow" pitchFamily="34" charset="0"/>
              </a:rPr>
              <a:t>   godless</a:t>
            </a:r>
          </a:p>
        </p:txBody>
      </p:sp>
      <p:sp>
        <p:nvSpPr>
          <p:cNvPr id="64" name="TextBox 63"/>
          <p:cNvSpPr txBox="1"/>
          <p:nvPr/>
        </p:nvSpPr>
        <p:spPr>
          <a:xfrm>
            <a:off x="4662051" y="2384673"/>
            <a:ext cx="2516120" cy="1077218"/>
          </a:xfrm>
          <a:prstGeom prst="rect">
            <a:avLst/>
          </a:prstGeom>
          <a:noFill/>
        </p:spPr>
        <p:txBody>
          <a:bodyPr wrap="square" rtlCol="0">
            <a:spAutoFit/>
          </a:bodyPr>
          <a:lstStyle/>
          <a:p>
            <a:pPr>
              <a:buFont typeface="Arial" pitchFamily="34" charset="0"/>
              <a:buChar char="•"/>
            </a:pPr>
            <a:r>
              <a:rPr lang="en-US" sz="1600" b="1" i="1" dirty="0"/>
              <a:t>“Remember” (v.17)</a:t>
            </a:r>
          </a:p>
          <a:p>
            <a:pPr>
              <a:buFont typeface="Arial" pitchFamily="34" charset="0"/>
              <a:buChar char="•"/>
            </a:pPr>
            <a:r>
              <a:rPr lang="en-US" sz="1600" b="1" i="1" dirty="0"/>
              <a:t>“Keep yourselves” (v. 21)</a:t>
            </a:r>
          </a:p>
          <a:p>
            <a:pPr>
              <a:buFont typeface="Arial" pitchFamily="34" charset="0"/>
              <a:buChar char="•"/>
            </a:pPr>
            <a:r>
              <a:rPr lang="en-US" sz="1600" b="1" i="1" dirty="0"/>
              <a:t>“Have mercy” (V.22)</a:t>
            </a:r>
          </a:p>
          <a:p>
            <a:pPr>
              <a:buFont typeface="Arial" pitchFamily="34" charset="0"/>
              <a:buChar char="•"/>
            </a:pPr>
            <a:r>
              <a:rPr lang="en-US" sz="1600" b="1" i="1" dirty="0"/>
              <a:t>“Save” (v.23)</a:t>
            </a:r>
          </a:p>
        </p:txBody>
      </p:sp>
      <p:sp>
        <p:nvSpPr>
          <p:cNvPr id="65" name="TextBox 64"/>
          <p:cNvSpPr txBox="1"/>
          <p:nvPr/>
        </p:nvSpPr>
        <p:spPr>
          <a:xfrm>
            <a:off x="6934200" y="2057400"/>
            <a:ext cx="2057400" cy="830997"/>
          </a:xfrm>
          <a:prstGeom prst="rect">
            <a:avLst/>
          </a:prstGeom>
          <a:noFill/>
        </p:spPr>
        <p:txBody>
          <a:bodyPr wrap="square" rtlCol="0">
            <a:spAutoFit/>
          </a:bodyPr>
          <a:lstStyle/>
          <a:p>
            <a:pPr>
              <a:buFont typeface="Arial" pitchFamily="34" charset="0"/>
              <a:buChar char="•"/>
            </a:pPr>
            <a:r>
              <a:rPr lang="en-US" sz="1600" b="1" dirty="0"/>
              <a:t>Our ultimate hope</a:t>
            </a:r>
          </a:p>
          <a:p>
            <a:pPr>
              <a:buFont typeface="Arial" pitchFamily="34" charset="0"/>
              <a:buChar char="•"/>
            </a:pPr>
            <a:endParaRPr lang="en-US" sz="1600" b="1" dirty="0"/>
          </a:p>
          <a:p>
            <a:pPr>
              <a:buFont typeface="Arial" pitchFamily="34" charset="0"/>
              <a:buChar char="•"/>
            </a:pPr>
            <a:r>
              <a:rPr lang="en-US" sz="1600" b="1" dirty="0"/>
              <a:t>Our infinite God </a:t>
            </a:r>
          </a:p>
        </p:txBody>
      </p:sp>
      <p:sp>
        <p:nvSpPr>
          <p:cNvPr id="66" name="TextBox 65"/>
          <p:cNvSpPr txBox="1"/>
          <p:nvPr/>
        </p:nvSpPr>
        <p:spPr>
          <a:xfrm>
            <a:off x="1371600" y="4328756"/>
            <a:ext cx="1595438" cy="369332"/>
          </a:xfrm>
          <a:prstGeom prst="rect">
            <a:avLst/>
          </a:prstGeom>
          <a:noFill/>
        </p:spPr>
        <p:txBody>
          <a:bodyPr wrap="square" rtlCol="0">
            <a:spAutoFit/>
          </a:bodyPr>
          <a:lstStyle/>
          <a:p>
            <a:r>
              <a:rPr lang="en-US" dirty="0"/>
              <a:t>Appealing</a:t>
            </a:r>
          </a:p>
        </p:txBody>
      </p:sp>
      <p:sp>
        <p:nvSpPr>
          <p:cNvPr id="67" name="TextBox 66"/>
          <p:cNvSpPr txBox="1"/>
          <p:nvPr/>
        </p:nvSpPr>
        <p:spPr>
          <a:xfrm>
            <a:off x="0" y="4343400"/>
            <a:ext cx="1372721" cy="369332"/>
          </a:xfrm>
          <a:prstGeom prst="rect">
            <a:avLst/>
          </a:prstGeom>
          <a:noFill/>
        </p:spPr>
        <p:txBody>
          <a:bodyPr wrap="square" rtlCol="0">
            <a:spAutoFit/>
          </a:bodyPr>
          <a:lstStyle/>
          <a:p>
            <a:r>
              <a:rPr lang="en-US" b="1" dirty="0"/>
              <a:t>Emphasis</a:t>
            </a:r>
          </a:p>
        </p:txBody>
      </p:sp>
      <p:sp>
        <p:nvSpPr>
          <p:cNvPr id="68" name="TextBox 67"/>
          <p:cNvSpPr txBox="1"/>
          <p:nvPr/>
        </p:nvSpPr>
        <p:spPr>
          <a:xfrm>
            <a:off x="3159681" y="4326368"/>
            <a:ext cx="1148237" cy="369332"/>
          </a:xfrm>
          <a:prstGeom prst="rect">
            <a:avLst/>
          </a:prstGeom>
          <a:noFill/>
        </p:spPr>
        <p:txBody>
          <a:bodyPr wrap="square" rtlCol="0">
            <a:spAutoFit/>
          </a:bodyPr>
          <a:lstStyle/>
          <a:p>
            <a:r>
              <a:rPr lang="en-US" dirty="0"/>
              <a:t>Revealing</a:t>
            </a:r>
          </a:p>
        </p:txBody>
      </p:sp>
      <p:sp>
        <p:nvSpPr>
          <p:cNvPr id="69" name="TextBox 68"/>
          <p:cNvSpPr txBox="1"/>
          <p:nvPr/>
        </p:nvSpPr>
        <p:spPr>
          <a:xfrm>
            <a:off x="4876800" y="4331525"/>
            <a:ext cx="1600200" cy="369332"/>
          </a:xfrm>
          <a:prstGeom prst="rect">
            <a:avLst/>
          </a:prstGeom>
          <a:noFill/>
        </p:spPr>
        <p:txBody>
          <a:bodyPr wrap="square" rtlCol="0">
            <a:spAutoFit/>
          </a:bodyPr>
          <a:lstStyle/>
          <a:p>
            <a:r>
              <a:rPr lang="en-US" dirty="0"/>
              <a:t>   Reminding</a:t>
            </a:r>
          </a:p>
        </p:txBody>
      </p:sp>
      <p:sp>
        <p:nvSpPr>
          <p:cNvPr id="70" name="TextBox 69"/>
          <p:cNvSpPr txBox="1"/>
          <p:nvPr/>
        </p:nvSpPr>
        <p:spPr>
          <a:xfrm>
            <a:off x="7162799" y="4334853"/>
            <a:ext cx="1295397" cy="369332"/>
          </a:xfrm>
          <a:prstGeom prst="rect">
            <a:avLst/>
          </a:prstGeom>
          <a:noFill/>
        </p:spPr>
        <p:txBody>
          <a:bodyPr wrap="square" rtlCol="0">
            <a:spAutoFit/>
          </a:bodyPr>
          <a:lstStyle/>
          <a:p>
            <a:r>
              <a:rPr lang="en-US" dirty="0"/>
              <a:t>Praising</a:t>
            </a:r>
          </a:p>
        </p:txBody>
      </p:sp>
      <p:sp>
        <p:nvSpPr>
          <p:cNvPr id="72" name="TextBox 71"/>
          <p:cNvSpPr txBox="1"/>
          <p:nvPr/>
        </p:nvSpPr>
        <p:spPr>
          <a:xfrm>
            <a:off x="129532" y="4814840"/>
            <a:ext cx="864030" cy="383977"/>
          </a:xfrm>
          <a:prstGeom prst="rect">
            <a:avLst/>
          </a:prstGeom>
          <a:noFill/>
        </p:spPr>
        <p:txBody>
          <a:bodyPr wrap="square" rtlCol="0">
            <a:spAutoFit/>
          </a:bodyPr>
          <a:lstStyle/>
          <a:p>
            <a:r>
              <a:rPr lang="en-US" b="1" dirty="0"/>
              <a:t>Tone</a:t>
            </a:r>
          </a:p>
        </p:txBody>
      </p:sp>
      <p:sp>
        <p:nvSpPr>
          <p:cNvPr id="74" name="TextBox 73"/>
          <p:cNvSpPr txBox="1"/>
          <p:nvPr/>
        </p:nvSpPr>
        <p:spPr>
          <a:xfrm>
            <a:off x="1219200" y="4800600"/>
            <a:ext cx="1822358" cy="369332"/>
          </a:xfrm>
          <a:prstGeom prst="rect">
            <a:avLst/>
          </a:prstGeom>
          <a:noFill/>
        </p:spPr>
        <p:txBody>
          <a:bodyPr wrap="square" rtlCol="0">
            <a:spAutoFit/>
          </a:bodyPr>
          <a:lstStyle/>
          <a:p>
            <a:r>
              <a:rPr lang="en-US" dirty="0"/>
              <a:t>Personal Concern</a:t>
            </a:r>
          </a:p>
        </p:txBody>
      </p:sp>
      <p:sp>
        <p:nvSpPr>
          <p:cNvPr id="76" name="TextBox 75"/>
          <p:cNvSpPr txBox="1"/>
          <p:nvPr/>
        </p:nvSpPr>
        <p:spPr>
          <a:xfrm>
            <a:off x="3048000" y="4800600"/>
            <a:ext cx="1747157" cy="369332"/>
          </a:xfrm>
          <a:prstGeom prst="rect">
            <a:avLst/>
          </a:prstGeom>
          <a:noFill/>
        </p:spPr>
        <p:txBody>
          <a:bodyPr wrap="square" rtlCol="0">
            <a:spAutoFit/>
          </a:bodyPr>
          <a:lstStyle/>
          <a:p>
            <a:r>
              <a:rPr lang="en-US" dirty="0"/>
              <a:t>Bold Exposure</a:t>
            </a:r>
          </a:p>
        </p:txBody>
      </p:sp>
      <p:sp>
        <p:nvSpPr>
          <p:cNvPr id="78" name="TextBox 77"/>
          <p:cNvSpPr txBox="1"/>
          <p:nvPr/>
        </p:nvSpPr>
        <p:spPr>
          <a:xfrm>
            <a:off x="4576763" y="4778393"/>
            <a:ext cx="2245458" cy="369332"/>
          </a:xfrm>
          <a:prstGeom prst="rect">
            <a:avLst/>
          </a:prstGeom>
          <a:noFill/>
        </p:spPr>
        <p:txBody>
          <a:bodyPr wrap="square" rtlCol="0">
            <a:spAutoFit/>
          </a:bodyPr>
          <a:lstStyle/>
          <a:p>
            <a:r>
              <a:rPr lang="en-US" dirty="0"/>
              <a:t>Strong exhortation</a:t>
            </a:r>
          </a:p>
        </p:txBody>
      </p:sp>
      <p:sp>
        <p:nvSpPr>
          <p:cNvPr id="79" name="TextBox 78"/>
          <p:cNvSpPr txBox="1"/>
          <p:nvPr/>
        </p:nvSpPr>
        <p:spPr>
          <a:xfrm>
            <a:off x="7010399" y="4807802"/>
            <a:ext cx="1556207" cy="369332"/>
          </a:xfrm>
          <a:prstGeom prst="rect">
            <a:avLst/>
          </a:prstGeom>
          <a:noFill/>
        </p:spPr>
        <p:txBody>
          <a:bodyPr wrap="square" rtlCol="0">
            <a:spAutoFit/>
          </a:bodyPr>
          <a:lstStyle/>
          <a:p>
            <a:r>
              <a:rPr lang="en-US" dirty="0"/>
              <a:t>Great hope</a:t>
            </a:r>
          </a:p>
        </p:txBody>
      </p:sp>
      <p:sp>
        <p:nvSpPr>
          <p:cNvPr id="80" name="TextBox 79"/>
          <p:cNvSpPr txBox="1"/>
          <p:nvPr/>
        </p:nvSpPr>
        <p:spPr>
          <a:xfrm>
            <a:off x="-228600" y="5257800"/>
            <a:ext cx="1360256" cy="338554"/>
          </a:xfrm>
          <a:prstGeom prst="rect">
            <a:avLst/>
          </a:prstGeom>
          <a:noFill/>
        </p:spPr>
        <p:txBody>
          <a:bodyPr wrap="square" rtlCol="0">
            <a:spAutoFit/>
          </a:bodyPr>
          <a:lstStyle/>
          <a:p>
            <a:r>
              <a:rPr lang="en-US" sz="1600" b="1" dirty="0"/>
              <a:t>    Directed to</a:t>
            </a:r>
          </a:p>
        </p:txBody>
      </p:sp>
      <p:sp>
        <p:nvSpPr>
          <p:cNvPr id="81" name="TextBox 80"/>
          <p:cNvSpPr txBox="1"/>
          <p:nvPr/>
        </p:nvSpPr>
        <p:spPr>
          <a:xfrm>
            <a:off x="1066800" y="5105400"/>
            <a:ext cx="2133600" cy="584775"/>
          </a:xfrm>
          <a:prstGeom prst="rect">
            <a:avLst/>
          </a:prstGeom>
          <a:noFill/>
        </p:spPr>
        <p:txBody>
          <a:bodyPr wrap="square" rtlCol="0">
            <a:spAutoFit/>
          </a:bodyPr>
          <a:lstStyle/>
          <a:p>
            <a:r>
              <a:rPr lang="en-US" sz="1600" dirty="0"/>
              <a:t>Those </a:t>
            </a:r>
            <a:r>
              <a:rPr lang="en-US" sz="1600" i="1" dirty="0"/>
              <a:t>“beloved in God    </a:t>
            </a:r>
            <a:br>
              <a:rPr lang="en-US" sz="1600" i="1" dirty="0"/>
            </a:br>
            <a:r>
              <a:rPr lang="en-US" sz="1600" i="1" dirty="0"/>
              <a:t>        the Father” (v.1)</a:t>
            </a:r>
            <a:endParaRPr lang="en-US" sz="1600" dirty="0"/>
          </a:p>
        </p:txBody>
      </p:sp>
      <p:sp>
        <p:nvSpPr>
          <p:cNvPr id="85" name="TextBox 84"/>
          <p:cNvSpPr txBox="1"/>
          <p:nvPr/>
        </p:nvSpPr>
        <p:spPr>
          <a:xfrm>
            <a:off x="2971800" y="5105400"/>
            <a:ext cx="1676400" cy="584775"/>
          </a:xfrm>
          <a:prstGeom prst="rect">
            <a:avLst/>
          </a:prstGeom>
          <a:noFill/>
        </p:spPr>
        <p:txBody>
          <a:bodyPr wrap="square" rtlCol="0">
            <a:spAutoFit/>
          </a:bodyPr>
          <a:lstStyle/>
          <a:p>
            <a:r>
              <a:rPr lang="en-US" sz="1600" dirty="0"/>
              <a:t>  Those</a:t>
            </a:r>
            <a:r>
              <a:rPr lang="en-US" sz="1600" i="1" dirty="0"/>
              <a:t> “in gross immorality”</a:t>
            </a:r>
            <a:r>
              <a:rPr lang="en-US" sz="1600" dirty="0"/>
              <a:t> (v.7)</a:t>
            </a:r>
          </a:p>
        </p:txBody>
      </p:sp>
      <p:sp>
        <p:nvSpPr>
          <p:cNvPr id="86" name="TextBox 85"/>
          <p:cNvSpPr txBox="1"/>
          <p:nvPr/>
        </p:nvSpPr>
        <p:spPr>
          <a:xfrm>
            <a:off x="4679216" y="5130105"/>
            <a:ext cx="2091214" cy="646331"/>
          </a:xfrm>
          <a:prstGeom prst="rect">
            <a:avLst/>
          </a:prstGeom>
          <a:noFill/>
        </p:spPr>
        <p:txBody>
          <a:bodyPr wrap="square" rtlCol="0">
            <a:spAutoFit/>
          </a:bodyPr>
          <a:lstStyle/>
          <a:p>
            <a:r>
              <a:rPr lang="en-US" i="1" dirty="0"/>
              <a:t>“But you, beloved…”</a:t>
            </a:r>
          </a:p>
          <a:p>
            <a:r>
              <a:rPr lang="en-US" i="1" dirty="0"/>
              <a:t>         (v. 17, 20)</a:t>
            </a:r>
          </a:p>
        </p:txBody>
      </p:sp>
      <p:sp>
        <p:nvSpPr>
          <p:cNvPr id="87" name="TextBox 86"/>
          <p:cNvSpPr txBox="1"/>
          <p:nvPr/>
        </p:nvSpPr>
        <p:spPr>
          <a:xfrm>
            <a:off x="6858000" y="5105400"/>
            <a:ext cx="1606068" cy="584775"/>
          </a:xfrm>
          <a:prstGeom prst="rect">
            <a:avLst/>
          </a:prstGeom>
          <a:noFill/>
        </p:spPr>
        <p:txBody>
          <a:bodyPr wrap="square" rtlCol="0">
            <a:spAutoFit/>
          </a:bodyPr>
          <a:lstStyle/>
          <a:p>
            <a:r>
              <a:rPr lang="en-US" sz="1600" i="1" dirty="0"/>
              <a:t>“The only God”</a:t>
            </a:r>
          </a:p>
          <a:p>
            <a:r>
              <a:rPr lang="en-US" sz="1600" i="1" dirty="0"/>
              <a:t>          (v. 25)</a:t>
            </a:r>
          </a:p>
        </p:txBody>
      </p:sp>
      <p:sp>
        <p:nvSpPr>
          <p:cNvPr id="88" name="TextBox 87"/>
          <p:cNvSpPr txBox="1"/>
          <p:nvPr/>
        </p:nvSpPr>
        <p:spPr>
          <a:xfrm>
            <a:off x="2286000" y="5791200"/>
            <a:ext cx="5360133" cy="369332"/>
          </a:xfrm>
          <a:prstGeom prst="rect">
            <a:avLst/>
          </a:prstGeom>
          <a:noFill/>
        </p:spPr>
        <p:txBody>
          <a:bodyPr wrap="square" rtlCol="0">
            <a:spAutoFit/>
          </a:bodyPr>
          <a:lstStyle/>
          <a:p>
            <a:r>
              <a:rPr lang="en-US" dirty="0"/>
              <a:t>Exposing false teachers and standing firm in the faith</a:t>
            </a:r>
          </a:p>
        </p:txBody>
      </p:sp>
      <p:sp>
        <p:nvSpPr>
          <p:cNvPr id="89" name="TextBox 88"/>
          <p:cNvSpPr txBox="1"/>
          <p:nvPr/>
        </p:nvSpPr>
        <p:spPr>
          <a:xfrm>
            <a:off x="111219" y="5739452"/>
            <a:ext cx="996759" cy="338554"/>
          </a:xfrm>
          <a:prstGeom prst="rect">
            <a:avLst/>
          </a:prstGeom>
          <a:noFill/>
        </p:spPr>
        <p:txBody>
          <a:bodyPr wrap="square" rtlCol="0">
            <a:spAutoFit/>
          </a:bodyPr>
          <a:lstStyle/>
          <a:p>
            <a:r>
              <a:rPr lang="en-US" sz="1600" b="1" dirty="0"/>
              <a:t>Theme</a:t>
            </a:r>
          </a:p>
        </p:txBody>
      </p:sp>
      <p:sp>
        <p:nvSpPr>
          <p:cNvPr id="90" name="TextBox 89"/>
          <p:cNvSpPr txBox="1"/>
          <p:nvPr/>
        </p:nvSpPr>
        <p:spPr>
          <a:xfrm>
            <a:off x="52575" y="6144399"/>
            <a:ext cx="1360255" cy="584775"/>
          </a:xfrm>
          <a:prstGeom prst="rect">
            <a:avLst/>
          </a:prstGeom>
          <a:noFill/>
        </p:spPr>
        <p:txBody>
          <a:bodyPr wrap="square" rtlCol="0">
            <a:spAutoFit/>
          </a:bodyPr>
          <a:lstStyle/>
          <a:p>
            <a:r>
              <a:rPr lang="en-US" sz="1600" dirty="0"/>
              <a:t>    </a:t>
            </a:r>
            <a:r>
              <a:rPr lang="en-US" sz="1600" b="1" dirty="0"/>
              <a:t>Key </a:t>
            </a:r>
          </a:p>
          <a:p>
            <a:r>
              <a:rPr lang="en-US" sz="1600" b="1" dirty="0"/>
              <a:t>  Verses</a:t>
            </a:r>
          </a:p>
        </p:txBody>
      </p:sp>
      <p:sp>
        <p:nvSpPr>
          <p:cNvPr id="91" name="TextBox 90"/>
          <p:cNvSpPr txBox="1"/>
          <p:nvPr/>
        </p:nvSpPr>
        <p:spPr>
          <a:xfrm>
            <a:off x="2209800" y="6172200"/>
            <a:ext cx="5410200" cy="369332"/>
          </a:xfrm>
          <a:prstGeom prst="rect">
            <a:avLst/>
          </a:prstGeom>
          <a:noFill/>
        </p:spPr>
        <p:txBody>
          <a:bodyPr wrap="square" rtlCol="0">
            <a:spAutoFit/>
          </a:bodyPr>
          <a:lstStyle/>
          <a:p>
            <a:r>
              <a:rPr lang="en-US" dirty="0"/>
              <a:t>“</a:t>
            </a:r>
            <a:r>
              <a:rPr lang="en-US" i="1" dirty="0"/>
              <a:t>Contend  earnestly for the faith</a:t>
            </a:r>
            <a:r>
              <a:rPr lang="en-US" dirty="0"/>
              <a:t>” (v. 3); verses 21-23</a:t>
            </a:r>
          </a:p>
        </p:txBody>
      </p:sp>
      <p:sp>
        <p:nvSpPr>
          <p:cNvPr id="4" name="TextBox 3">
            <a:extLst>
              <a:ext uri="{FF2B5EF4-FFF2-40B4-BE49-F238E27FC236}">
                <a16:creationId xmlns:a16="http://schemas.microsoft.com/office/drawing/2014/main" id="{94C60057-C11E-8544-90D9-EAC751BC861C}"/>
              </a:ext>
            </a:extLst>
          </p:cNvPr>
          <p:cNvSpPr txBox="1"/>
          <p:nvPr/>
        </p:nvSpPr>
        <p:spPr>
          <a:xfrm>
            <a:off x="41898" y="1712976"/>
            <a:ext cx="1253502" cy="2308324"/>
          </a:xfrm>
          <a:prstGeom prst="rect">
            <a:avLst/>
          </a:prstGeom>
          <a:noFill/>
        </p:spPr>
        <p:txBody>
          <a:bodyPr wrap="square" rtlCol="0">
            <a:spAutoFit/>
          </a:bodyPr>
          <a:lstStyle/>
          <a:p>
            <a:r>
              <a:rPr lang="en-US" sz="1600" dirty="0"/>
              <a:t>“In the last time there will be scoffers, following their own ungodly passions”</a:t>
            </a:r>
          </a:p>
          <a:p>
            <a:r>
              <a:rPr lang="en-US" sz="1600" dirty="0"/>
              <a:t>(1:18)</a:t>
            </a:r>
          </a:p>
        </p:txBody>
      </p:sp>
    </p:spTree>
    <p:extLst>
      <p:ext uri="{BB962C8B-B14F-4D97-AF65-F5344CB8AC3E}">
        <p14:creationId xmlns:p14="http://schemas.microsoft.com/office/powerpoint/2010/main" val="2695523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600" dirty="0"/>
              <a:t>Who wrote the book?   (1 of 3)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45524" y="1457699"/>
            <a:ext cx="9098475" cy="5102351"/>
          </a:xfrm>
        </p:spPr>
        <p:txBody>
          <a:bodyPr>
            <a:noAutofit/>
          </a:bodyPr>
          <a:lstStyle/>
          <a:p>
            <a:pPr marL="118872" indent="0">
              <a:buNone/>
            </a:pPr>
            <a:r>
              <a:rPr lang="en-US" sz="1800" b="1" dirty="0">
                <a:latin typeface="Arial" panose="020B0604020202020204" pitchFamily="34" charset="0"/>
                <a:cs typeface="Arial" panose="020B0604020202020204" pitchFamily="34" charset="0"/>
              </a:rPr>
              <a:t>There are six men named Jude or Judas in the New Testament, two of which were apostles of Jesus.  Most scholars identify the writer of this book as the half-brother of Jesus, the Judas listed in </a:t>
            </a:r>
            <a:r>
              <a:rPr lang="en-US" altLang="en-US" sz="1800" b="1" dirty="0">
                <a:latin typeface="Arial" panose="020B0604020202020204" pitchFamily="34" charset="0"/>
                <a:cs typeface="Arial" panose="020B0604020202020204" pitchFamily="34" charset="0"/>
              </a:rPr>
              <a:t>Matt 13:55 and  Mark 6:3.  There are at least two reasons for this:  </a:t>
            </a:r>
          </a:p>
          <a:p>
            <a:pPr marL="118872" indent="0">
              <a:buNone/>
            </a:pPr>
            <a:r>
              <a:rPr lang="en-US" sz="1800" b="1" dirty="0">
                <a:latin typeface="Arial" panose="020B0604020202020204" pitchFamily="34" charset="0"/>
                <a:cs typeface="Arial" panose="020B0604020202020204" pitchFamily="34" charset="0"/>
              </a:rPr>
              <a:t>     --  First, he identified himself as the “brother of James” in the first verse.  </a:t>
            </a:r>
            <a:r>
              <a:rPr lang="en-US" altLang="en-US" sz="1800" b="1" dirty="0">
                <a:latin typeface="Arial" panose="020B0604020202020204" pitchFamily="34" charset="0"/>
                <a:cs typeface="Arial" panose="020B0604020202020204" pitchFamily="34" charset="0"/>
              </a:rPr>
              <a:t>Judas, son of Joseph &amp; Mary, is the only one of the six known to have a brother James.  James, the Lord’s brother, was a pillar of the church in Jerusalem.  (Acts 12:17, 15:13, 21:18)  James would have been well known to the letter’s audience, thus by stating he is the brother of James, he introduces himself.  </a:t>
            </a:r>
          </a:p>
          <a:p>
            <a:pPr marL="118872" indent="0">
              <a:buNone/>
            </a:pPr>
            <a:r>
              <a:rPr lang="en-US" altLang="en-US" sz="1800" b="1" dirty="0">
                <a:latin typeface="Arial" panose="020B0604020202020204" pitchFamily="34" charset="0"/>
                <a:cs typeface="Arial" panose="020B0604020202020204" pitchFamily="34" charset="0"/>
              </a:rPr>
              <a:t>     -- Second, the writer Jude doesn’t call himself an apostle (v.1) and, in fact, verse 17 refers to the apostles in the second person. </a:t>
            </a:r>
          </a:p>
          <a:p>
            <a:pPr marL="118872" indent="0">
              <a:buNone/>
            </a:pPr>
            <a:r>
              <a:rPr lang="en-US" altLang="en-US" sz="1800" b="1" dirty="0">
                <a:latin typeface="Arial" panose="020B0604020202020204" pitchFamily="34" charset="0"/>
                <a:cs typeface="Arial" panose="020B0604020202020204" pitchFamily="34" charset="0"/>
              </a:rPr>
              <a:t>     Thus, it is highly likely that this Jude was indeed Jesus’ half-brother.</a:t>
            </a:r>
          </a:p>
          <a:p>
            <a:pPr marL="118872" indent="0">
              <a:buNone/>
            </a:pPr>
            <a:endParaRPr lang="en-US" sz="800" b="1" dirty="0">
              <a:latin typeface="Arial" panose="020B0604020202020204" pitchFamily="34" charset="0"/>
              <a:cs typeface="Arial" panose="020B0604020202020204" pitchFamily="34" charset="0"/>
            </a:endParaRPr>
          </a:p>
          <a:p>
            <a:pPr marL="118872" indent="0">
              <a:buNone/>
            </a:pPr>
            <a:r>
              <a:rPr lang="en-US" sz="1800" b="1" dirty="0">
                <a:latin typeface="Arial" panose="020B0604020202020204" pitchFamily="34" charset="0"/>
                <a:cs typeface="Arial" panose="020B0604020202020204" pitchFamily="34" charset="0"/>
              </a:rPr>
              <a:t>Like his older brother James, Jude did not place his faith in Jesus while the Lord was still alive.  Only after the crucifixion and resurrection did he become a follower of his half-brother.  Note that in Acts 1:14, s</a:t>
            </a:r>
            <a:r>
              <a:rPr lang="en-US" altLang="en-US" sz="1800" b="1" dirty="0">
                <a:latin typeface="Arial" panose="020B0604020202020204" pitchFamily="34" charset="0"/>
                <a:cs typeface="Arial" panose="020B0604020202020204" pitchFamily="34" charset="0"/>
              </a:rPr>
              <a:t>ome of His brothers (unnamed) gathered with disciples shortly after Jesus’ ascension when they selected the replacement for Judas Iscariot. </a:t>
            </a:r>
          </a:p>
        </p:txBody>
      </p:sp>
    </p:spTree>
    <p:extLst>
      <p:ext uri="{BB962C8B-B14F-4D97-AF65-F5344CB8AC3E}">
        <p14:creationId xmlns:p14="http://schemas.microsoft.com/office/powerpoint/2010/main" val="163776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600" dirty="0"/>
              <a:t>Who wrote the book?  (2 of 3) </a:t>
            </a:r>
          </a:p>
        </p:txBody>
      </p:sp>
      <p:sp>
        <p:nvSpPr>
          <p:cNvPr id="5" name="Text Box 2"/>
          <p:cNvSpPr txBox="1">
            <a:spLocks noChangeArrowheads="1"/>
          </p:cNvSpPr>
          <p:nvPr/>
        </p:nvSpPr>
        <p:spPr bwMode="auto">
          <a:xfrm>
            <a:off x="141663" y="1520975"/>
            <a:ext cx="9015930"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latin typeface="Arial" panose="020B0604020202020204" pitchFamily="34" charset="0"/>
                <a:cs typeface="Arial" panose="020B0604020202020204" pitchFamily="34" charset="0"/>
              </a:rPr>
              <a:t>Six Judas (or Jude) in NT</a:t>
            </a:r>
          </a:p>
          <a:p>
            <a:endParaRPr lang="en-US" altLang="en-US" sz="800" b="1" dirty="0">
              <a:latin typeface="Arial" panose="020B0604020202020204" pitchFamily="34" charset="0"/>
              <a:cs typeface="Arial" panose="020B0604020202020204" pitchFamily="34" charset="0"/>
            </a:endParaRPr>
          </a:p>
          <a:p>
            <a:r>
              <a:rPr lang="en-US" altLang="en-US" sz="2000" b="1" dirty="0">
                <a:solidFill>
                  <a:srgbClr val="CC0000"/>
                </a:solidFill>
                <a:latin typeface="Arial" panose="020B0604020202020204" pitchFamily="34" charset="0"/>
                <a:cs typeface="Arial" panose="020B0604020202020204" pitchFamily="34" charset="0"/>
              </a:rPr>
              <a:t>1 </a:t>
            </a:r>
            <a:r>
              <a:rPr lang="en-US" altLang="en-US" b="1" dirty="0">
                <a:latin typeface="Arial" panose="020B0604020202020204" pitchFamily="34" charset="0"/>
                <a:cs typeface="Arial" panose="020B0604020202020204" pitchFamily="34" charset="0"/>
              </a:rPr>
              <a:t>  The brother of Jesus:  </a:t>
            </a:r>
            <a:r>
              <a:rPr lang="en-US" altLang="en-US" b="1" u="sng" dirty="0">
                <a:latin typeface="Arial" panose="020B0604020202020204" pitchFamily="34" charset="0"/>
                <a:cs typeface="Arial" panose="020B0604020202020204" pitchFamily="34" charset="0"/>
              </a:rPr>
              <a:t>Judas son of Joseph</a:t>
            </a:r>
          </a:p>
          <a:p>
            <a:r>
              <a:rPr lang="en-US" altLang="en-US" b="1" dirty="0">
                <a:latin typeface="Arial" panose="020B0604020202020204" pitchFamily="34" charset="0"/>
                <a:cs typeface="Arial" panose="020B0604020202020204" pitchFamily="34" charset="0"/>
              </a:rPr>
              <a:t>Matt 13:55 -  </a:t>
            </a:r>
            <a:r>
              <a:rPr lang="en-US" altLang="en-US" b="1" i="1" dirty="0">
                <a:solidFill>
                  <a:srgbClr val="002060"/>
                </a:solidFill>
                <a:latin typeface="Arial" panose="020B0604020202020204" pitchFamily="34" charset="0"/>
                <a:cs typeface="Arial" panose="020B0604020202020204" pitchFamily="34" charset="0"/>
              </a:rPr>
              <a:t>"Is this not the carpenter's son? Is not His mother called Mary? </a:t>
            </a:r>
          </a:p>
          <a:p>
            <a:r>
              <a:rPr lang="en-US" altLang="en-US" b="1" i="1" dirty="0">
                <a:solidFill>
                  <a:srgbClr val="002060"/>
                </a:solidFill>
                <a:latin typeface="Arial" panose="020B0604020202020204" pitchFamily="34" charset="0"/>
                <a:cs typeface="Arial" panose="020B0604020202020204" pitchFamily="34" charset="0"/>
              </a:rPr>
              <a:t>	And His brothers James, Joses, Simon, and Judas?”</a:t>
            </a:r>
          </a:p>
          <a:p>
            <a:r>
              <a:rPr lang="en-US" altLang="en-US" b="1" dirty="0">
                <a:latin typeface="Arial" panose="020B0604020202020204" pitchFamily="34" charset="0"/>
                <a:cs typeface="Arial" panose="020B0604020202020204" pitchFamily="34" charset="0"/>
              </a:rPr>
              <a:t>Mark 6:3 - </a:t>
            </a:r>
            <a:r>
              <a:rPr lang="en-US" altLang="en-US" b="1" i="1" dirty="0">
                <a:solidFill>
                  <a:srgbClr val="002060"/>
                </a:solidFill>
                <a:latin typeface="Arial" panose="020B0604020202020204" pitchFamily="34" charset="0"/>
                <a:cs typeface="Arial" panose="020B0604020202020204" pitchFamily="34" charset="0"/>
              </a:rPr>
              <a:t>"Is this not the carpenter, the Son of Mary, and brother of James, </a:t>
            </a:r>
          </a:p>
          <a:p>
            <a:r>
              <a:rPr lang="en-US" altLang="en-US" b="1" i="1" dirty="0">
                <a:solidFill>
                  <a:srgbClr val="002060"/>
                </a:solidFill>
                <a:latin typeface="Arial" panose="020B0604020202020204" pitchFamily="34" charset="0"/>
                <a:cs typeface="Arial" panose="020B0604020202020204" pitchFamily="34" charset="0"/>
              </a:rPr>
              <a:t>	Joses, Judas, and Simon?”</a:t>
            </a:r>
          </a:p>
          <a:p>
            <a:endParaRPr lang="en-US" altLang="en-US" sz="800" b="1" dirty="0">
              <a:latin typeface="Arial" panose="020B0604020202020204" pitchFamily="34" charset="0"/>
              <a:cs typeface="Arial" panose="020B0604020202020204" pitchFamily="34" charset="0"/>
            </a:endParaRPr>
          </a:p>
          <a:p>
            <a:r>
              <a:rPr lang="en-US" altLang="en-US" sz="2000" b="1" dirty="0">
                <a:solidFill>
                  <a:srgbClr val="CC0000"/>
                </a:solidFill>
                <a:latin typeface="Arial" panose="020B0604020202020204" pitchFamily="34" charset="0"/>
                <a:cs typeface="Arial" panose="020B0604020202020204" pitchFamily="34" charset="0"/>
              </a:rPr>
              <a:t>2,3</a:t>
            </a:r>
            <a:r>
              <a:rPr lang="en-US" altLang="en-US" sz="2000" b="1" dirty="0">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Two were Apostles, included in the following lists:</a:t>
            </a:r>
          </a:p>
          <a:p>
            <a:r>
              <a:rPr lang="en-US" altLang="en-US" b="1" dirty="0">
                <a:latin typeface="Arial" panose="020B0604020202020204" pitchFamily="34" charset="0"/>
                <a:cs typeface="Arial" panose="020B0604020202020204" pitchFamily="34" charset="0"/>
              </a:rPr>
              <a:t>Luke 6:16 -  </a:t>
            </a:r>
            <a:r>
              <a:rPr lang="en-US" altLang="en-US" b="1" i="1" dirty="0">
                <a:solidFill>
                  <a:srgbClr val="002060"/>
                </a:solidFill>
                <a:latin typeface="Arial" panose="020B0604020202020204" pitchFamily="34" charset="0"/>
                <a:cs typeface="Arial" panose="020B0604020202020204" pitchFamily="34" charset="0"/>
              </a:rPr>
              <a:t>“</a:t>
            </a:r>
            <a:r>
              <a:rPr lang="en-US" altLang="en-US" b="1" i="1" u="sng" dirty="0">
                <a:solidFill>
                  <a:srgbClr val="002060"/>
                </a:solidFill>
                <a:latin typeface="Arial" panose="020B0604020202020204" pitchFamily="34" charset="0"/>
                <a:cs typeface="Arial" panose="020B0604020202020204" pitchFamily="34" charset="0"/>
              </a:rPr>
              <a:t>Judas the son of James</a:t>
            </a:r>
            <a:r>
              <a:rPr lang="en-US" altLang="en-US" b="1" i="1" dirty="0">
                <a:solidFill>
                  <a:srgbClr val="002060"/>
                </a:solidFill>
                <a:latin typeface="Arial" panose="020B0604020202020204" pitchFamily="34" charset="0"/>
                <a:cs typeface="Arial" panose="020B0604020202020204" pitchFamily="34" charset="0"/>
              </a:rPr>
              <a:t>, and </a:t>
            </a:r>
            <a:r>
              <a:rPr lang="en-US" altLang="en-US" b="1" i="1" u="sng" dirty="0">
                <a:solidFill>
                  <a:srgbClr val="002060"/>
                </a:solidFill>
                <a:latin typeface="Arial" panose="020B0604020202020204" pitchFamily="34" charset="0"/>
                <a:cs typeface="Arial" panose="020B0604020202020204" pitchFamily="34" charset="0"/>
              </a:rPr>
              <a:t>Judas Iscariot</a:t>
            </a:r>
            <a:r>
              <a:rPr lang="en-US" altLang="en-US" b="1" i="1" dirty="0">
                <a:solidFill>
                  <a:srgbClr val="002060"/>
                </a:solidFill>
                <a:latin typeface="Arial" panose="020B0604020202020204" pitchFamily="34" charset="0"/>
                <a:cs typeface="Arial" panose="020B0604020202020204" pitchFamily="34" charset="0"/>
              </a:rPr>
              <a:t> who also </a:t>
            </a:r>
          </a:p>
          <a:p>
            <a:r>
              <a:rPr lang="en-US" altLang="en-US" b="1" i="1" dirty="0">
                <a:solidFill>
                  <a:srgbClr val="002060"/>
                </a:solidFill>
                <a:latin typeface="Arial" panose="020B0604020202020204" pitchFamily="34" charset="0"/>
                <a:cs typeface="Arial" panose="020B0604020202020204" pitchFamily="34" charset="0"/>
              </a:rPr>
              <a:t>	      became a traitor.”</a:t>
            </a:r>
          </a:p>
          <a:p>
            <a:r>
              <a:rPr lang="en-US" altLang="en-US" b="1" dirty="0">
                <a:latin typeface="Arial" panose="020B0604020202020204" pitchFamily="34" charset="0"/>
                <a:cs typeface="Arial" panose="020B0604020202020204" pitchFamily="34" charset="0"/>
              </a:rPr>
              <a:t>Acts 1:13 -  List of apostles in the upper room: </a:t>
            </a:r>
            <a:r>
              <a:rPr lang="en-US" altLang="en-US" b="1" i="1" dirty="0">
                <a:solidFill>
                  <a:srgbClr val="002060"/>
                </a:solidFill>
                <a:latin typeface="Arial" panose="020B0604020202020204" pitchFamily="34" charset="0"/>
                <a:cs typeface="Arial" panose="020B0604020202020204" pitchFamily="34" charset="0"/>
              </a:rPr>
              <a:t>“…and </a:t>
            </a:r>
            <a:r>
              <a:rPr lang="en-US" altLang="en-US" b="1" i="1" u="sng" dirty="0">
                <a:solidFill>
                  <a:srgbClr val="002060"/>
                </a:solidFill>
                <a:latin typeface="Arial" panose="020B0604020202020204" pitchFamily="34" charset="0"/>
                <a:cs typeface="Arial" panose="020B0604020202020204" pitchFamily="34" charset="0"/>
              </a:rPr>
              <a:t>Judas the son of James</a:t>
            </a:r>
            <a:r>
              <a:rPr lang="en-US" altLang="en-US" b="1" i="1" dirty="0">
                <a:solidFill>
                  <a:srgbClr val="002060"/>
                </a:solidFill>
                <a:latin typeface="Arial" panose="020B0604020202020204" pitchFamily="34" charset="0"/>
                <a:cs typeface="Arial" panose="020B0604020202020204" pitchFamily="34" charset="0"/>
              </a:rPr>
              <a:t>.”</a:t>
            </a:r>
          </a:p>
          <a:p>
            <a:pPr marL="511175"/>
            <a:r>
              <a:rPr lang="en-US" altLang="en-US" b="1" dirty="0">
                <a:latin typeface="Arial" panose="020B0604020202020204" pitchFamily="34" charset="0"/>
                <a:cs typeface="Arial" panose="020B0604020202020204" pitchFamily="34" charset="0"/>
              </a:rPr>
              <a:t>The writer Jude doesn’t call himself an apostle and, in fact, v.17 refers</a:t>
            </a:r>
          </a:p>
          <a:p>
            <a:pPr marL="511175"/>
            <a:r>
              <a:rPr lang="en-US" altLang="en-US" b="1" dirty="0">
                <a:latin typeface="Arial" panose="020B0604020202020204" pitchFamily="34" charset="0"/>
                <a:cs typeface="Arial" panose="020B0604020202020204" pitchFamily="34" charset="0"/>
              </a:rPr>
              <a:t> to the apostles in second person.  If he were an apostle he likely would</a:t>
            </a:r>
          </a:p>
          <a:p>
            <a:pPr marL="511175"/>
            <a:r>
              <a:rPr lang="en-US" altLang="en-US" b="1" dirty="0">
                <a:latin typeface="Arial" panose="020B0604020202020204" pitchFamily="34" charset="0"/>
                <a:cs typeface="Arial" panose="020B0604020202020204" pitchFamily="34" charset="0"/>
              </a:rPr>
              <a:t> have said so.  And Judas Iscariot was dead before the book was written.</a:t>
            </a:r>
          </a:p>
          <a:p>
            <a:endParaRPr lang="en-US" altLang="en-US" sz="800" b="1" i="1" dirty="0">
              <a:latin typeface="Arial" panose="020B0604020202020204" pitchFamily="34" charset="0"/>
              <a:cs typeface="Arial" panose="020B0604020202020204" pitchFamily="34" charset="0"/>
            </a:endParaRPr>
          </a:p>
          <a:p>
            <a:r>
              <a:rPr lang="en-US" altLang="en-US" b="1" dirty="0">
                <a:solidFill>
                  <a:srgbClr val="C00000"/>
                </a:solidFill>
                <a:latin typeface="Arial" panose="020B0604020202020204" pitchFamily="34" charset="0"/>
                <a:cs typeface="Arial" panose="020B0604020202020204" pitchFamily="34" charset="0"/>
              </a:rPr>
              <a:t>4</a:t>
            </a:r>
            <a:r>
              <a:rPr lang="en-US" altLang="en-US" b="1" dirty="0">
                <a:latin typeface="Arial" panose="020B0604020202020204" pitchFamily="34" charset="0"/>
                <a:cs typeface="Arial" panose="020B0604020202020204" pitchFamily="34" charset="0"/>
              </a:rPr>
              <a:t>   Acts 5:37 – Gamaliel, discussing others who opposed the Pharisees said: </a:t>
            </a:r>
          </a:p>
          <a:p>
            <a:pPr marL="344488"/>
            <a:r>
              <a:rPr lang="en-US" altLang="en-US" b="1" i="1" dirty="0">
                <a:solidFill>
                  <a:srgbClr val="002060"/>
                </a:solidFill>
                <a:latin typeface="Arial" panose="020B0604020202020204" pitchFamily="34" charset="0"/>
                <a:cs typeface="Arial" panose="020B0604020202020204" pitchFamily="34" charset="0"/>
              </a:rPr>
              <a:t>"After this man, </a:t>
            </a:r>
            <a:r>
              <a:rPr lang="en-US" altLang="en-US" b="1" i="1" u="sng" dirty="0">
                <a:solidFill>
                  <a:srgbClr val="002060"/>
                </a:solidFill>
                <a:latin typeface="Arial" panose="020B0604020202020204" pitchFamily="34" charset="0"/>
                <a:cs typeface="Arial" panose="020B0604020202020204" pitchFamily="34" charset="0"/>
              </a:rPr>
              <a:t>Judas of Galilee</a:t>
            </a:r>
            <a:r>
              <a:rPr lang="en-US" altLang="en-US" b="1" i="1" dirty="0">
                <a:solidFill>
                  <a:srgbClr val="002060"/>
                </a:solidFill>
                <a:latin typeface="Arial" panose="020B0604020202020204" pitchFamily="34" charset="0"/>
                <a:cs typeface="Arial" panose="020B0604020202020204" pitchFamily="34" charset="0"/>
              </a:rPr>
              <a:t> rose up in the days of the census, and drew </a:t>
            </a:r>
          </a:p>
          <a:p>
            <a:pPr marL="344488"/>
            <a:r>
              <a:rPr lang="en-US" altLang="en-US" b="1" i="1" dirty="0">
                <a:solidFill>
                  <a:srgbClr val="002060"/>
                </a:solidFill>
                <a:latin typeface="Arial" panose="020B0604020202020204" pitchFamily="34" charset="0"/>
                <a:cs typeface="Arial" panose="020B0604020202020204" pitchFamily="34" charset="0"/>
              </a:rPr>
              <a:t>away many people after him. He also perished, and all who obeyed him were </a:t>
            </a:r>
          </a:p>
          <a:p>
            <a:pPr marL="344488"/>
            <a:r>
              <a:rPr lang="en-US" altLang="en-US" b="1" i="1" dirty="0">
                <a:solidFill>
                  <a:srgbClr val="002060"/>
                </a:solidFill>
                <a:latin typeface="Arial" panose="020B0604020202020204" pitchFamily="34" charset="0"/>
                <a:cs typeface="Arial" panose="020B0604020202020204" pitchFamily="34" charset="0"/>
              </a:rPr>
              <a:t>dispersed.”        </a:t>
            </a:r>
            <a:r>
              <a:rPr lang="en-US" altLang="en-US" b="1" dirty="0">
                <a:latin typeface="Arial" panose="020B0604020202020204" pitchFamily="34" charset="0"/>
                <a:cs typeface="Arial" panose="020B0604020202020204" pitchFamily="34" charset="0"/>
              </a:rPr>
              <a:t>Judas of Galilee was also dead when the letter was written.</a:t>
            </a:r>
          </a:p>
        </p:txBody>
      </p:sp>
    </p:spTree>
    <p:extLst>
      <p:ext uri="{BB962C8B-B14F-4D97-AF65-F5344CB8AC3E}">
        <p14:creationId xmlns:p14="http://schemas.microsoft.com/office/powerpoint/2010/main" val="4186410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3" end="1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6" end="1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7" end="1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8" end="1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600" dirty="0"/>
              <a:t>Who wrote the book?  (3 of 3) </a:t>
            </a:r>
          </a:p>
        </p:txBody>
      </p:sp>
      <p:sp>
        <p:nvSpPr>
          <p:cNvPr id="3" name="Text Box 3"/>
          <p:cNvSpPr txBox="1">
            <a:spLocks noChangeArrowheads="1"/>
          </p:cNvSpPr>
          <p:nvPr/>
        </p:nvSpPr>
        <p:spPr bwMode="auto">
          <a:xfrm>
            <a:off x="225568" y="1417782"/>
            <a:ext cx="8716523"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b="1" dirty="0">
                <a:solidFill>
                  <a:srgbClr val="CC0000"/>
                </a:solidFill>
                <a:latin typeface="Arial" panose="020B0604020202020204" pitchFamily="34" charset="0"/>
                <a:cs typeface="Arial" panose="020B0604020202020204" pitchFamily="34" charset="0"/>
              </a:rPr>
              <a:t>5.</a:t>
            </a:r>
            <a:r>
              <a:rPr lang="en-US" altLang="en-US" b="1" dirty="0">
                <a:latin typeface="Arial" panose="020B0604020202020204" pitchFamily="34" charset="0"/>
                <a:cs typeface="Arial" panose="020B0604020202020204" pitchFamily="34" charset="0"/>
              </a:rPr>
              <a:t>  </a:t>
            </a:r>
            <a:r>
              <a:rPr lang="en-US" altLang="en-US" b="1" u="sng" dirty="0">
                <a:latin typeface="Arial" panose="020B0604020202020204" pitchFamily="34" charset="0"/>
                <a:cs typeface="Arial" panose="020B0604020202020204" pitchFamily="34" charset="0"/>
              </a:rPr>
              <a:t>Judas of Damascus</a:t>
            </a:r>
          </a:p>
          <a:p>
            <a:r>
              <a:rPr lang="en-US" altLang="en-US" b="1" dirty="0">
                <a:latin typeface="Arial" panose="020B0604020202020204" pitchFamily="34" charset="0"/>
                <a:cs typeface="Arial" panose="020B0604020202020204" pitchFamily="34" charset="0"/>
              </a:rPr>
              <a:t>Acts 9:11 - </a:t>
            </a:r>
            <a:r>
              <a:rPr lang="en-US" altLang="en-US" b="1" i="1" dirty="0">
                <a:solidFill>
                  <a:srgbClr val="002060"/>
                </a:solidFill>
                <a:latin typeface="Arial" panose="020B0604020202020204" pitchFamily="34" charset="0"/>
                <a:cs typeface="Arial" panose="020B0604020202020204" pitchFamily="34" charset="0"/>
              </a:rPr>
              <a:t>So the Lord said to him </a:t>
            </a:r>
            <a:r>
              <a:rPr lang="en-US" altLang="en-US" b="1" dirty="0">
                <a:latin typeface="Arial" panose="020B0604020202020204" pitchFamily="34" charset="0"/>
                <a:cs typeface="Arial" panose="020B0604020202020204" pitchFamily="34" charset="0"/>
              </a:rPr>
              <a:t>(Ananias), </a:t>
            </a:r>
            <a:r>
              <a:rPr lang="en-US" altLang="en-US" b="1" i="1" dirty="0">
                <a:solidFill>
                  <a:srgbClr val="002060"/>
                </a:solidFill>
                <a:latin typeface="Arial" panose="020B0604020202020204" pitchFamily="34" charset="0"/>
                <a:cs typeface="Arial" panose="020B0604020202020204" pitchFamily="34" charset="0"/>
              </a:rPr>
              <a:t>"Arise and go to the street</a:t>
            </a:r>
          </a:p>
          <a:p>
            <a:r>
              <a:rPr lang="en-US" altLang="en-US" b="1" i="1" dirty="0">
                <a:solidFill>
                  <a:srgbClr val="002060"/>
                </a:solidFill>
                <a:latin typeface="Arial" panose="020B0604020202020204" pitchFamily="34" charset="0"/>
                <a:cs typeface="Arial" panose="020B0604020202020204" pitchFamily="34" charset="0"/>
              </a:rPr>
              <a:t>called Straight, and inquire at the house of Judas for one called Saul of Tarsus, for behold, he is praying.”        </a:t>
            </a:r>
            <a:r>
              <a:rPr lang="en-US" altLang="en-US" b="1" dirty="0">
                <a:latin typeface="Arial" panose="020B0604020202020204" pitchFamily="34" charset="0"/>
                <a:cs typeface="Arial" panose="020B0604020202020204" pitchFamily="34" charset="0"/>
              </a:rPr>
              <a:t>Nothing else is known about Judas </a:t>
            </a:r>
          </a:p>
          <a:p>
            <a:r>
              <a:rPr lang="en-US" altLang="en-US" b="1" dirty="0">
                <a:latin typeface="Arial" panose="020B0604020202020204" pitchFamily="34" charset="0"/>
                <a:cs typeface="Arial" panose="020B0604020202020204" pitchFamily="34" charset="0"/>
              </a:rPr>
              <a:t>          of Damascus.  His location makes him unlikely as author.</a:t>
            </a:r>
          </a:p>
          <a:p>
            <a:endParaRPr lang="en-US" altLang="en-US" sz="800" b="1" i="1" u="sng" dirty="0">
              <a:latin typeface="Arial" panose="020B0604020202020204" pitchFamily="34" charset="0"/>
              <a:cs typeface="Arial" panose="020B0604020202020204" pitchFamily="34" charset="0"/>
            </a:endParaRPr>
          </a:p>
          <a:p>
            <a:r>
              <a:rPr lang="en-US" altLang="en-US" sz="2000" b="1" dirty="0">
                <a:solidFill>
                  <a:srgbClr val="CC0000"/>
                </a:solidFill>
                <a:latin typeface="Arial" panose="020B0604020202020204" pitchFamily="34" charset="0"/>
                <a:cs typeface="Arial" panose="020B0604020202020204" pitchFamily="34" charset="0"/>
              </a:rPr>
              <a:t>6.</a:t>
            </a:r>
            <a:r>
              <a:rPr lang="en-US" altLang="en-US" b="1" dirty="0">
                <a:latin typeface="Arial" panose="020B0604020202020204" pitchFamily="34" charset="0"/>
                <a:cs typeface="Arial" panose="020B0604020202020204" pitchFamily="34" charset="0"/>
              </a:rPr>
              <a:t>  </a:t>
            </a:r>
            <a:r>
              <a:rPr lang="en-US" altLang="en-US" b="1" u="sng" dirty="0">
                <a:latin typeface="Arial" panose="020B0604020202020204" pitchFamily="34" charset="0"/>
                <a:cs typeface="Arial" panose="020B0604020202020204" pitchFamily="34" charset="0"/>
              </a:rPr>
              <a:t>Judas Barsabas   </a:t>
            </a:r>
            <a:r>
              <a:rPr lang="en-US" altLang="en-US" b="1" dirty="0">
                <a:latin typeface="Arial" panose="020B0604020202020204" pitchFamily="34" charset="0"/>
                <a:cs typeface="Arial" panose="020B0604020202020204" pitchFamily="34" charset="0"/>
              </a:rPr>
              <a:t>Acts 15:22,27,32 </a:t>
            </a:r>
            <a:endParaRPr lang="en-US" altLang="en-US" b="1" u="sng" dirty="0">
              <a:latin typeface="Arial" panose="020B0604020202020204" pitchFamily="34" charset="0"/>
              <a:cs typeface="Arial" panose="020B0604020202020204" pitchFamily="34" charset="0"/>
            </a:endParaRPr>
          </a:p>
          <a:p>
            <a:r>
              <a:rPr lang="en-US" altLang="en-US" b="1" baseline="30000" dirty="0">
                <a:solidFill>
                  <a:srgbClr val="0070C0"/>
                </a:solidFill>
                <a:latin typeface="Arial" panose="020B0604020202020204" pitchFamily="34" charset="0"/>
                <a:cs typeface="Arial" panose="020B0604020202020204" pitchFamily="34" charset="0"/>
              </a:rPr>
              <a:t>22</a:t>
            </a:r>
            <a:r>
              <a:rPr lang="en-US" altLang="en-US" b="1" i="1" dirty="0">
                <a:solidFill>
                  <a:srgbClr val="002060"/>
                </a:solidFill>
                <a:latin typeface="Arial" panose="020B0604020202020204" pitchFamily="34" charset="0"/>
                <a:cs typeface="Arial" panose="020B0604020202020204" pitchFamily="34" charset="0"/>
              </a:rPr>
              <a:t>Then it pleased the apostles and elders, with the whole church, to send chosen men of their own company to Antioch with Paul and Barnabas, namely, Judas who was also named Barsabas, and Silas, leading men among the brethren.  </a:t>
            </a:r>
            <a:r>
              <a:rPr lang="en-US" altLang="en-US" b="1" baseline="30000" dirty="0">
                <a:solidFill>
                  <a:srgbClr val="0070C0"/>
                </a:solidFill>
                <a:latin typeface="Arial" panose="020B0604020202020204" pitchFamily="34" charset="0"/>
                <a:cs typeface="Arial" panose="020B0604020202020204" pitchFamily="34" charset="0"/>
              </a:rPr>
              <a:t>27</a:t>
            </a:r>
            <a:r>
              <a:rPr lang="en-US" altLang="en-US" b="1" i="1" dirty="0">
                <a:solidFill>
                  <a:srgbClr val="002060"/>
                </a:solidFill>
                <a:latin typeface="Arial" panose="020B0604020202020204" pitchFamily="34" charset="0"/>
                <a:cs typeface="Arial" panose="020B0604020202020204" pitchFamily="34" charset="0"/>
              </a:rPr>
              <a:t>We have therefore sent Judas and Silas, who will also report the same things by word of mouth.  </a:t>
            </a:r>
            <a:r>
              <a:rPr lang="en-US" altLang="en-US" b="1" baseline="30000" dirty="0">
                <a:solidFill>
                  <a:srgbClr val="0070C0"/>
                </a:solidFill>
                <a:latin typeface="Arial" panose="020B0604020202020204" pitchFamily="34" charset="0"/>
                <a:cs typeface="Arial" panose="020B0604020202020204" pitchFamily="34" charset="0"/>
              </a:rPr>
              <a:t>32</a:t>
            </a:r>
            <a:r>
              <a:rPr lang="en-US" altLang="en-US" b="1" i="1" dirty="0">
                <a:solidFill>
                  <a:srgbClr val="002060"/>
                </a:solidFill>
                <a:latin typeface="Arial" panose="020B0604020202020204" pitchFamily="34" charset="0"/>
                <a:cs typeface="Arial" panose="020B0604020202020204" pitchFamily="34" charset="0"/>
              </a:rPr>
              <a:t>Now Judas and Silas, themselves being prophets also, exhorted and strengthened the brethren with many words.</a:t>
            </a:r>
          </a:p>
        </p:txBody>
      </p:sp>
      <p:sp>
        <p:nvSpPr>
          <p:cNvPr id="4" name="Text Box 6"/>
          <p:cNvSpPr txBox="1">
            <a:spLocks noChangeArrowheads="1"/>
          </p:cNvSpPr>
          <p:nvPr/>
        </p:nvSpPr>
        <p:spPr bwMode="auto">
          <a:xfrm>
            <a:off x="795869" y="4911893"/>
            <a:ext cx="8122503"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1" dirty="0">
                <a:latin typeface="Arial" panose="020B0604020202020204" pitchFamily="34" charset="0"/>
                <a:cs typeface="Arial" panose="020B0604020202020204" pitchFamily="34" charset="0"/>
              </a:rPr>
              <a:t>Little is known about Judas Barsabas, except he was a leader in the church  in Jerusalem and called a prophet.  Could this be the same as the Lord’s brother?  It seems logical that he would work with his brother in the same city.  But, then he should be called Judas Bar-joseph.  One commentator says that Barsabas can also mean Son of the Sabbath, a name for a devout Jew.  We just can’t say for sure who this Judas was.</a:t>
            </a: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455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9F9E-0332-884D-9246-C13612C34509}"/>
              </a:ext>
            </a:extLst>
          </p:cNvPr>
          <p:cNvSpPr>
            <a:spLocks noGrp="1"/>
          </p:cNvSpPr>
          <p:nvPr>
            <p:ph type="title"/>
          </p:nvPr>
        </p:nvSpPr>
        <p:spPr/>
        <p:txBody>
          <a:bodyPr>
            <a:normAutofit/>
          </a:bodyPr>
          <a:lstStyle/>
          <a:p>
            <a:r>
              <a:rPr lang="en-US" sz="3600" dirty="0"/>
              <a:t>To whom was Jude written?  </a:t>
            </a:r>
          </a:p>
        </p:txBody>
      </p:sp>
      <p:sp>
        <p:nvSpPr>
          <p:cNvPr id="3" name="Content Placeholder 2">
            <a:extLst>
              <a:ext uri="{FF2B5EF4-FFF2-40B4-BE49-F238E27FC236}">
                <a16:creationId xmlns:a16="http://schemas.microsoft.com/office/drawing/2014/main" id="{D4785F05-991A-9448-A5D7-9911F0541DA8}"/>
              </a:ext>
            </a:extLst>
          </p:cNvPr>
          <p:cNvSpPr>
            <a:spLocks noGrp="1"/>
          </p:cNvSpPr>
          <p:nvPr>
            <p:ph idx="1"/>
          </p:nvPr>
        </p:nvSpPr>
        <p:spPr>
          <a:xfrm>
            <a:off x="102870" y="1570619"/>
            <a:ext cx="8938260" cy="5180700"/>
          </a:xfrm>
        </p:spPr>
        <p:txBody>
          <a:bodyPr>
            <a:normAutofit fontScale="92500" lnSpcReduction="10000"/>
          </a:bodyPr>
          <a:lstStyle/>
          <a:p>
            <a:pPr marL="118872" indent="0">
              <a:buNone/>
            </a:pPr>
            <a:r>
              <a:rPr lang="en-US" sz="2400" b="1" dirty="0"/>
              <a:t>Jude is written </a:t>
            </a:r>
            <a:r>
              <a:rPr lang="en-US" sz="2400" b="1" i="1" dirty="0">
                <a:solidFill>
                  <a:srgbClr val="002060"/>
                </a:solidFill>
              </a:rPr>
              <a:t>“To those who are called, sanctified by God the Father, and preserved in Jesus Christ” </a:t>
            </a:r>
            <a:r>
              <a:rPr lang="en-US" sz="2400" b="1" dirty="0"/>
              <a:t>(v. 1).  That is: To Christians.  </a:t>
            </a:r>
            <a:r>
              <a:rPr lang="en-US" altLang="en-US" sz="2400" b="1" dirty="0"/>
              <a:t>He says he had planned to write a general epistle about </a:t>
            </a:r>
            <a:r>
              <a:rPr lang="en-US" altLang="en-US" sz="2400" b="1" i="1" dirty="0">
                <a:solidFill>
                  <a:srgbClr val="002060"/>
                </a:solidFill>
              </a:rPr>
              <a:t>“our common salvation” </a:t>
            </a:r>
            <a:r>
              <a:rPr lang="en-US" altLang="en-US" sz="2400" b="1" dirty="0"/>
              <a:t>(v.3) which was apparently interrupted by received information that false teachers had “crept in unnoticed” thus needed to be confronted, so instead wrote a message exhorting them to “</a:t>
            </a:r>
            <a:r>
              <a:rPr lang="en-US" altLang="en-US" sz="2400" b="1" i="1" dirty="0">
                <a:solidFill>
                  <a:srgbClr val="002060"/>
                </a:solidFill>
              </a:rPr>
              <a:t>contend earnestly for the faith which was once for all delivered to the saints.”</a:t>
            </a:r>
          </a:p>
          <a:p>
            <a:pPr marL="118872" indent="0">
              <a:buNone/>
            </a:pPr>
            <a:endParaRPr lang="en-US" sz="1100" b="1" dirty="0"/>
          </a:p>
          <a:p>
            <a:pPr marL="118872" indent="0">
              <a:buNone/>
            </a:pPr>
            <a:r>
              <a:rPr lang="en-US" sz="2400" b="1" dirty="0"/>
              <a:t>Jude’s edgy brevity communicates the urgency of his notion that false teachers needed to be condemned and removed from the church.  Few words meant that Jude would not waste space dancing around the issue.  He saw within the church, people and practices that were worthy of condemnation, including rejecting authority and seeking to please themselves.  In response to these errors, Jude marshaled much biblical imagery to make clear what he thought of it all —  from Cain killing his brother Abel to the punishment of the sinful people who populated Sodom and Gomorrah (Jude v.7, 11).</a:t>
            </a:r>
          </a:p>
          <a:p>
            <a:pPr marL="118872" indent="0">
              <a:buNone/>
            </a:pPr>
            <a:endParaRPr lang="en-US" sz="2400" b="1" dirty="0"/>
          </a:p>
          <a:p>
            <a:pPr marL="118872" indent="0">
              <a:buNone/>
            </a:pPr>
            <a:endParaRPr lang="en-US" sz="2000" b="1" dirty="0"/>
          </a:p>
        </p:txBody>
      </p:sp>
    </p:spTree>
    <p:extLst>
      <p:ext uri="{BB962C8B-B14F-4D97-AF65-F5344CB8AC3E}">
        <p14:creationId xmlns:p14="http://schemas.microsoft.com/office/powerpoint/2010/main" val="323219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3413</TotalTime>
  <Words>5743</Words>
  <Application>Microsoft Macintosh PowerPoint</Application>
  <PresentationFormat>On-screen Show (4:3)</PresentationFormat>
  <Paragraphs>553</Paragraphs>
  <Slides>21</Slides>
  <Notes>13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21</vt:i4>
      </vt:variant>
    </vt:vector>
  </HeadingPairs>
  <TitlesOfParts>
    <vt:vector size="32" baseType="lpstr">
      <vt:lpstr>Abadi MT Condensed Extra Bold</vt:lpstr>
      <vt:lpstr>Aharoni</vt:lpstr>
      <vt:lpstr>Arial</vt:lpstr>
      <vt:lpstr>Arial Narrow</vt:lpstr>
      <vt:lpstr>Calibri</vt:lpstr>
      <vt:lpstr>Corbel</vt:lpstr>
      <vt:lpstr>Wingdings</vt:lpstr>
      <vt:lpstr>Wingdings 2</vt:lpstr>
      <vt:lpstr>Wingdings 3</vt:lpstr>
      <vt:lpstr>Module</vt:lpstr>
      <vt:lpstr>1_Default Design</vt:lpstr>
      <vt:lpstr>Symphony of the Scriptures</vt:lpstr>
      <vt:lpstr>PowerPoint Presentation</vt:lpstr>
      <vt:lpstr>PowerPoint Presentation</vt:lpstr>
      <vt:lpstr>About the New Testament  “Canon”</vt:lpstr>
      <vt:lpstr> Jude</vt:lpstr>
      <vt:lpstr>Who wrote the book?   (1 of 3) </vt:lpstr>
      <vt:lpstr>Who wrote the book?  (2 of 3) </vt:lpstr>
      <vt:lpstr>Who wrote the book?  (3 of 3) </vt:lpstr>
      <vt:lpstr>To whom was Jude written?  </vt:lpstr>
      <vt:lpstr>Where are we? </vt:lpstr>
      <vt:lpstr>What’s the point? </vt:lpstr>
      <vt:lpstr>Why is Jude so important? </vt:lpstr>
      <vt:lpstr>How do I apply it? </vt:lpstr>
      <vt:lpstr>The relationship between 2 Peter and Jude </vt:lpstr>
      <vt:lpstr>PowerPoint Presentation</vt:lpstr>
      <vt:lpstr>Jude uses 8 illustrative examples while Peter uses 6.  Of the 10 total, 4 are in common and are presented in the same order.</vt:lpstr>
      <vt:lpstr>PowerPoint Presentation</vt:lpstr>
      <vt:lpstr>PowerPoint Presentation</vt:lpstr>
      <vt:lpstr>PowerPoint Presentation</vt:lpstr>
      <vt:lpstr>PowerPoint Presentation</vt:lpstr>
      <vt:lpstr> Jude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146</cp:revision>
  <cp:lastPrinted>2022-07-04T15:56:50Z</cp:lastPrinted>
  <dcterms:created xsi:type="dcterms:W3CDTF">2010-11-07T11:38:16Z</dcterms:created>
  <dcterms:modified xsi:type="dcterms:W3CDTF">2022-12-26T15:18:49Z</dcterms:modified>
</cp:coreProperties>
</file>